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627" r:id="rId3"/>
    <p:sldId id="399" r:id="rId4"/>
    <p:sldId id="628" r:id="rId5"/>
    <p:sldId id="629" r:id="rId6"/>
    <p:sldId id="630" r:id="rId7"/>
    <p:sldId id="653" r:id="rId8"/>
    <p:sldId id="631" r:id="rId9"/>
    <p:sldId id="632" r:id="rId10"/>
    <p:sldId id="633" r:id="rId11"/>
    <p:sldId id="634" r:id="rId12"/>
    <p:sldId id="654" r:id="rId13"/>
    <p:sldId id="640" r:id="rId14"/>
    <p:sldId id="639" r:id="rId15"/>
    <p:sldId id="641" r:id="rId16"/>
    <p:sldId id="642" r:id="rId17"/>
    <p:sldId id="643" r:id="rId18"/>
    <p:sldId id="637" r:id="rId19"/>
    <p:sldId id="636" r:id="rId20"/>
    <p:sldId id="638" r:id="rId21"/>
    <p:sldId id="635" r:id="rId22"/>
    <p:sldId id="655" r:id="rId23"/>
    <p:sldId id="645" r:id="rId24"/>
    <p:sldId id="646" r:id="rId25"/>
    <p:sldId id="647" r:id="rId26"/>
    <p:sldId id="648" r:id="rId27"/>
    <p:sldId id="650" r:id="rId28"/>
    <p:sldId id="651" r:id="rId29"/>
    <p:sldId id="652" r:id="rId30"/>
    <p:sldId id="656" r:id="rId31"/>
    <p:sldId id="662" r:id="rId32"/>
    <p:sldId id="649" r:id="rId33"/>
    <p:sldId id="663" r:id="rId34"/>
    <p:sldId id="665" r:id="rId35"/>
    <p:sldId id="666" r:id="rId36"/>
    <p:sldId id="667" r:id="rId37"/>
    <p:sldId id="668" r:id="rId38"/>
    <p:sldId id="669" r:id="rId39"/>
    <p:sldId id="670" r:id="rId40"/>
    <p:sldId id="671" r:id="rId41"/>
    <p:sldId id="672" r:id="rId42"/>
    <p:sldId id="673" r:id="rId43"/>
    <p:sldId id="674" r:id="rId44"/>
    <p:sldId id="675" r:id="rId45"/>
    <p:sldId id="676" r:id="rId46"/>
    <p:sldId id="657" r:id="rId47"/>
    <p:sldId id="626" r:id="rId48"/>
    <p:sldId id="658" r:id="rId49"/>
    <p:sldId id="660" r:id="rId50"/>
    <p:sldId id="35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3AD"/>
    <a:srgbClr val="C6C7C1"/>
    <a:srgbClr val="96978D"/>
    <a:srgbClr val="E2E4D4"/>
    <a:srgbClr val="A4A59D"/>
    <a:srgbClr val="BEB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6649" autoAdjust="0"/>
  </p:normalViewPr>
  <p:slideViewPr>
    <p:cSldViewPr snapToGrid="0">
      <p:cViewPr varScale="1">
        <p:scale>
          <a:sx n="103" d="100"/>
          <a:sy n="103" d="100"/>
        </p:scale>
        <p:origin x="9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7043-1ED9-4280-B30D-13F4B4DE3247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4BD96-1AF7-4450-99A7-A00EE4A9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689AE-CB4D-5E97-1D4C-63AB686A07C3}"/>
              </a:ext>
            </a:extLst>
          </p:cNvPr>
          <p:cNvSpPr/>
          <p:nvPr userDrawn="1"/>
        </p:nvSpPr>
        <p:spPr>
          <a:xfrm>
            <a:off x="0" y="-42532"/>
            <a:ext cx="12192000" cy="6900532"/>
          </a:xfrm>
          <a:prstGeom prst="rect">
            <a:avLst/>
          </a:prstGeom>
          <a:solidFill>
            <a:srgbClr val="B2B3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73A6-FC85-F129-0FF3-6D9468F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6515" y="2208190"/>
            <a:ext cx="10259568" cy="1305404"/>
          </a:xfrm>
        </p:spPr>
        <p:txBody>
          <a:bodyPr anchor="b"/>
          <a:lstStyle>
            <a:lvl1pPr algn="ctr">
              <a:defRPr sz="6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E857-2B66-8433-D469-E0F15F210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15" y="3602038"/>
            <a:ext cx="1025956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46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D9B-387D-38BF-CFF6-74C54DBC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FC8C8-5343-9FD0-1205-5ED3586D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01AF-A25D-1B2E-85CC-A8223D7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6999-1A20-3F30-1A01-EF7DEE43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003C-3203-B1B0-D7FA-247447BB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7813-20CF-6AD1-51DD-95ACB0B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40D-520F-F4CA-0576-5338E05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65" y="33251"/>
            <a:ext cx="11381518" cy="820694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2AB-11BE-1B22-FF80-605EED1A1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11751834" cy="5742520"/>
          </a:xfrm>
        </p:spPr>
        <p:txBody>
          <a:bodyPr/>
          <a:lstStyle>
            <a:lvl1pPr algn="just">
              <a:defRPr>
                <a:solidFill>
                  <a:schemeClr val="tx1"/>
                </a:solidFill>
                <a:latin typeface="+mj-lt"/>
              </a:defRPr>
            </a:lvl1pPr>
            <a:lvl2pPr algn="just">
              <a:defRPr>
                <a:solidFill>
                  <a:schemeClr val="tx1"/>
                </a:solidFill>
                <a:latin typeface="+mj-lt"/>
              </a:defRPr>
            </a:lvl2pPr>
            <a:lvl3pPr algn="just">
              <a:defRPr>
                <a:solidFill>
                  <a:schemeClr val="tx1"/>
                </a:solidFill>
                <a:latin typeface="+mj-lt"/>
              </a:defRPr>
            </a:lvl3pPr>
            <a:lvl4pPr algn="just">
              <a:defRPr>
                <a:solidFill>
                  <a:schemeClr val="tx1"/>
                </a:solidFill>
                <a:latin typeface="+mj-lt"/>
              </a:defRPr>
            </a:lvl4pPr>
            <a:lvl5pPr algn="just"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17B780-5025-987F-3DC3-184DB53C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195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90B-285F-2C66-D3FE-5B823F0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5860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D06B-72EC-43BE-409D-39B6E53EB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2451"/>
            <a:ext cx="10515600" cy="1727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5279-CD73-19B5-AEA6-B78C3CC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74FB-C9E5-C168-20A6-B3138D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BE-046F-1656-A145-BBACA25D7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35C7-5AD0-4BB9-3A77-57B8F6E98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BB-C4E6-01DD-0010-DFAB60E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9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BE-9621-56F0-9219-A17957F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3CC7-D7C2-023B-1C8F-090430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4881-EEE8-DDD3-EDE0-54CB2733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64512-393A-A3D4-FBDE-1188EEFE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3AABB-DAFA-7136-A2A0-006C345DB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C1CE-5C88-9011-ACE6-158D2F0C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0DF-359C-3772-3B71-EFDA2F5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212C9-60ED-12F0-F460-F845501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C46D-2B95-949D-3D28-C145FC36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4F23-B588-F794-09EC-A2398E2B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6CA-F0FE-7F30-B301-68E86B42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5B6BF-FC9D-7271-45F2-8A2CDC4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51AB9-EA21-649F-D191-F1AC7A8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F64-BD0E-7FFD-41EF-96D6A29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07B4-313F-A6E9-69DA-57E1B9E03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3271-8CA8-9B7C-8ED5-D3E0D8F2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F880D-EF92-559D-6033-0C6E972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7C1B2-D306-5234-FCB6-417DA2E74BB8}"/>
              </a:ext>
            </a:extLst>
          </p:cNvPr>
          <p:cNvSpPr/>
          <p:nvPr userDrawn="1"/>
        </p:nvSpPr>
        <p:spPr>
          <a:xfrm>
            <a:off x="0" y="6366"/>
            <a:ext cx="12202633" cy="6883533"/>
          </a:xfrm>
          <a:prstGeom prst="rect">
            <a:avLst/>
          </a:prstGeom>
          <a:gradFill flip="none" rotWithShape="1">
            <a:gsLst>
              <a:gs pos="0">
                <a:srgbClr val="96978D"/>
              </a:gs>
              <a:gs pos="20000">
                <a:srgbClr val="C6C7C1"/>
              </a:gs>
              <a:gs pos="100000">
                <a:srgbClr val="E2E4D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CBC0-7F92-F92F-3AA1-0BDB8B91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41" y="994522"/>
            <a:ext cx="11817768" cy="5698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</a:t>
            </a:r>
            <a:r>
              <a:rPr lang="en-US" dirty="0" err="1"/>
              <a:t>fksdfkljaslkfjlkasjflkajslfkjalskf</a:t>
            </a:r>
            <a:r>
              <a:rPr lang="en-US" dirty="0"/>
              <a:t> </a:t>
            </a:r>
            <a:r>
              <a:rPr lang="en-US" dirty="0" err="1"/>
              <a:t>jas</a:t>
            </a:r>
            <a:r>
              <a:rPr lang="en-US" dirty="0"/>
              <a:t> </a:t>
            </a:r>
            <a:r>
              <a:rPr lang="en-US" dirty="0" err="1"/>
              <a:t>fkljasl</a:t>
            </a:r>
            <a:r>
              <a:rPr lang="en-US" dirty="0"/>
              <a:t> </a:t>
            </a:r>
            <a:r>
              <a:rPr lang="en-US" dirty="0" err="1"/>
              <a:t>fjlas</a:t>
            </a:r>
            <a:r>
              <a:rPr lang="en-US" dirty="0"/>
              <a:t> </a:t>
            </a:r>
            <a:r>
              <a:rPr lang="en-US" dirty="0" err="1"/>
              <a:t>flkajsfjjaslfjalskfjlasjflsajlfjaslfjl</a:t>
            </a:r>
            <a:endParaRPr lang="en-US" dirty="0"/>
          </a:p>
          <a:p>
            <a:pPr lvl="0"/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389EA-4E88-4DB2-DE6D-8FD6A4839D49}"/>
              </a:ext>
            </a:extLst>
          </p:cNvPr>
          <p:cNvSpPr/>
          <p:nvPr userDrawn="1"/>
        </p:nvSpPr>
        <p:spPr>
          <a:xfrm>
            <a:off x="10633" y="-12512"/>
            <a:ext cx="12192000" cy="905228"/>
          </a:xfrm>
          <a:prstGeom prst="rect">
            <a:avLst/>
          </a:prstGeom>
          <a:gradFill>
            <a:gsLst>
              <a:gs pos="0">
                <a:srgbClr val="96978D"/>
              </a:gs>
              <a:gs pos="30000">
                <a:srgbClr val="C6C7C1"/>
              </a:gs>
              <a:gs pos="100000">
                <a:srgbClr val="E2E4D4"/>
              </a:gs>
            </a:gsLst>
            <a:lin ang="10800000" scaled="1"/>
          </a:gradFill>
          <a:ln w="28575"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E77-43C7-C229-9E42-88482BF4F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A29F4-108E-4774-317D-15F8F3E82F0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187" y="-25532"/>
            <a:ext cx="1047475" cy="10491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C85BD5-EE8B-11F4-28D8-9421929526E2}"/>
              </a:ext>
            </a:extLst>
          </p:cNvPr>
          <p:cNvSpPr/>
          <p:nvPr userDrawn="1"/>
        </p:nvSpPr>
        <p:spPr>
          <a:xfrm>
            <a:off x="11461072" y="6459624"/>
            <a:ext cx="621437" cy="320040"/>
          </a:xfrm>
          <a:prstGeom prst="rect">
            <a:avLst/>
          </a:prstGeom>
          <a:solidFill>
            <a:srgbClr val="96978D"/>
          </a:solidFill>
        </p:spPr>
        <p:txBody>
          <a:bodyPr/>
          <a:lstStyle/>
          <a:p>
            <a:pPr lvl="0"/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503D-3365-9FDA-1D27-9F09309E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9" y="47830"/>
            <a:ext cx="11740284" cy="87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0BF7-2D25-BFDB-733C-742A7A37279C}"/>
              </a:ext>
            </a:extLst>
          </p:cNvPr>
          <p:cNvSpPr/>
          <p:nvPr userDrawn="1"/>
        </p:nvSpPr>
        <p:spPr>
          <a:xfrm>
            <a:off x="0" y="6366"/>
            <a:ext cx="264741" cy="6870684"/>
          </a:xfrm>
          <a:prstGeom prst="rect">
            <a:avLst/>
          </a:prstGeom>
          <a:gradFill>
            <a:gsLst>
              <a:gs pos="0">
                <a:srgbClr val="C6C7C1"/>
              </a:gs>
              <a:gs pos="29000">
                <a:srgbClr val="E2E4D4"/>
              </a:gs>
              <a:gs pos="100000">
                <a:srgbClr val="9697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CC72BD-F9D4-1C23-2FA6-E96748298632}"/>
              </a:ext>
            </a:extLst>
          </p:cNvPr>
          <p:cNvSpPr txBox="1">
            <a:spLocks/>
          </p:cNvSpPr>
          <p:nvPr userDrawn="1"/>
        </p:nvSpPr>
        <p:spPr>
          <a:xfrm>
            <a:off x="0" y="6464095"/>
            <a:ext cx="2183907" cy="320040"/>
          </a:xfrm>
          <a:prstGeom prst="rect">
            <a:avLst/>
          </a:prstGeom>
          <a:solidFill>
            <a:srgbClr val="C6C7C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Git and GitHub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D95114-B7F4-9FE2-0FD1-F34133E59BA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517" y="9981"/>
            <a:ext cx="912782" cy="91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git/git_branch_merge.asp?remote=github#no-ff" TargetMode="External"/><Relationship Id="rId2" Type="http://schemas.openxmlformats.org/officeDocument/2006/relationships/hyperlink" Target="https://www.w3schools.com/git/git_branch_merge.asp?remote=github#mer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git/git_branch_merge.asp?remote=github#abort" TargetMode="External"/><Relationship Id="rId4" Type="http://schemas.openxmlformats.org/officeDocument/2006/relationships/hyperlink" Target="https://www.w3schools.com/git/git_branch_merge.asp?remote=github#squas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bshr07/ArtificialIntelligence-HITEC-Fall202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hyperlink" Target="https://github.com/drknzz/GitHub-Achieve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8D8-39C5-136D-7DE7-C372254E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216" y="2189529"/>
            <a:ext cx="10259568" cy="1393426"/>
          </a:xfrm>
        </p:spPr>
        <p:txBody>
          <a:bodyPr>
            <a:normAutofit/>
          </a:bodyPr>
          <a:lstStyle/>
          <a:p>
            <a:r>
              <a:rPr lang="en-US" dirty="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E1AE-E1E7-EFE4-AB97-134DB712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225" y="4814596"/>
            <a:ext cx="9144000" cy="1873541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highlight>
                  <a:srgbClr val="00FFFF"/>
                </a:highlight>
              </a:rPr>
              <a:t>Lecture  #  03</a:t>
            </a:r>
          </a:p>
          <a:p>
            <a:pPr algn="r"/>
            <a:r>
              <a:rPr lang="en-US" b="1" dirty="0"/>
              <a:t>HITEC University, Taxila</a:t>
            </a:r>
          </a:p>
          <a:p>
            <a:pPr algn="r"/>
            <a:r>
              <a:rPr lang="en-US" b="1" dirty="0"/>
              <a:t>Mr. Mubashir Iqbal</a:t>
            </a:r>
          </a:p>
          <a:p>
            <a:pPr algn="r"/>
            <a:r>
              <a:rPr lang="en-US" b="1" dirty="0"/>
              <a:t>Fall-2025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B4222-76A5-1BFD-57EE-BCDBDC32C6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5751366"/>
            <a:ext cx="3484401" cy="992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86C3D-1A43-E686-E95C-58547365E9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37" y="0"/>
            <a:ext cx="2705266" cy="11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114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8C47-5D87-04C2-5AAA-CD5F6C88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Switching Between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D90F0-6577-5417-CDC7-510DE5912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Checkout is the command used to check out a branch.</a:t>
            </a:r>
          </a:p>
          <a:p>
            <a:r>
              <a:rPr lang="en-GB" dirty="0"/>
              <a:t>Moving us </a:t>
            </a:r>
            <a:r>
              <a:rPr lang="en-GB" b="1" dirty="0"/>
              <a:t>from</a:t>
            </a:r>
            <a:r>
              <a:rPr lang="en-GB" dirty="0"/>
              <a:t> the current branch, </a:t>
            </a:r>
            <a:r>
              <a:rPr lang="en-GB" b="1" dirty="0"/>
              <a:t>to</a:t>
            </a:r>
            <a:r>
              <a:rPr lang="en-GB" dirty="0"/>
              <a:t> the one specified at the end of the command:</a:t>
            </a:r>
          </a:p>
          <a:p>
            <a:pPr marL="0" indent="0">
              <a:buNone/>
            </a:pPr>
            <a:r>
              <a:rPr lang="en-GB" b="1" dirty="0"/>
              <a:t>			</a:t>
            </a:r>
            <a:r>
              <a:rPr lang="en-GB" b="1" dirty="0">
                <a:highlight>
                  <a:srgbClr val="FFFF00"/>
                </a:highlight>
              </a:rPr>
              <a:t>git checkout hello-world-images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Switched to branch “hello-world-images”</a:t>
            </a:r>
          </a:p>
          <a:p>
            <a:endParaRPr lang="en-GB" dirty="0"/>
          </a:p>
          <a:p>
            <a:r>
              <a:rPr lang="en-GB" dirty="0"/>
              <a:t>Now you can work in your new branch without affecting the main branch.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C0B1C-9072-6F17-181A-3C2F1AC04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94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C757-E63F-533B-D7FC-C4E103F4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Deleting a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1710E-DF40-DA8E-7953-1BA5EEB5C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When you’re done with a branch, you can delete it: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b="1" dirty="0">
                <a:highlight>
                  <a:srgbClr val="FFFF00"/>
                </a:highlight>
              </a:rPr>
              <a:t>git branch -d hello-world-images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This deletes the branch named hello-world-images (if it’s already merged).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7F244-E5E7-B796-76B9-6A29828E0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93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derstanding GitHub Flow and Git Flow | by Yan Min Thwin | Medium">
            <a:extLst>
              <a:ext uri="{FF2B5EF4-FFF2-40B4-BE49-F238E27FC236}">
                <a16:creationId xmlns:a16="http://schemas.microsoft.com/office/drawing/2014/main" id="{0E488AF3-FEF7-F272-B69F-066BF00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7" y="983518"/>
            <a:ext cx="10256695" cy="5773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E42474-BB7B-FF64-356F-C2B8243E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33A52-4FB7-0E44-D459-8CF2FCE30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9953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38FA-E640-D8ED-5163-FB0CE2DEB3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Branch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228A0-2E9E-1D55-26AB-12C0AC725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2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438B-AA47-B0BC-2FB2-5DD41ABD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3CC39-AAD6-D6C9-3752-522346669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3823595" cy="5742520"/>
          </a:xfrm>
        </p:spPr>
        <p:txBody>
          <a:bodyPr/>
          <a:lstStyle/>
          <a:p>
            <a:r>
              <a:rPr lang="en-GB" dirty="0"/>
              <a:t>On GitHub, access your repository and click the "</a:t>
            </a:r>
            <a:r>
              <a:rPr lang="en-GB" b="1" dirty="0"/>
              <a:t>master</a:t>
            </a:r>
            <a:r>
              <a:rPr lang="en-GB" dirty="0"/>
              <a:t>" branch button.</a:t>
            </a:r>
          </a:p>
          <a:p>
            <a:endParaRPr lang="en-GB" dirty="0"/>
          </a:p>
          <a:p>
            <a:r>
              <a:rPr lang="en-GB" dirty="0"/>
              <a:t>There you can create a new Branch. Type in a descriptive name, and click Create branch: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5CA1F-FFB2-E955-572C-FEA42D02D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14</a:t>
            </a:fld>
            <a:endParaRPr lang="en-US" b="1" dirty="0"/>
          </a:p>
        </p:txBody>
      </p:sp>
      <p:pic>
        <p:nvPicPr>
          <p:cNvPr id="5" name="Picture 4" descr="GitHub Create New Branch">
            <a:extLst>
              <a:ext uri="{FF2B5EF4-FFF2-40B4-BE49-F238E27FC236}">
                <a16:creationId xmlns:a16="http://schemas.microsoft.com/office/drawing/2014/main" id="{D6ABA75E-029B-65D3-A49F-72120E14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361" y="1514560"/>
            <a:ext cx="7928239" cy="50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DB50-EB37-4E77-0478-EF851D89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F91EE-BA3A-276F-4795-25012DF7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 branch should now be created and active. You can confirm which branch you are working on by looking at the branch button. See that it now says "</a:t>
            </a:r>
            <a:r>
              <a:rPr lang="en-GB" b="1" dirty="0">
                <a:highlight>
                  <a:srgbClr val="00FFFF"/>
                </a:highlight>
              </a:rPr>
              <a:t>html-skeleton</a:t>
            </a:r>
            <a:r>
              <a:rPr lang="en-GB" dirty="0"/>
              <a:t>" instead of "</a:t>
            </a:r>
            <a:r>
              <a:rPr lang="en-GB" b="1" dirty="0"/>
              <a:t>main</a:t>
            </a:r>
            <a:r>
              <a:rPr lang="en-GB" dirty="0"/>
              <a:t>"?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F3416-61F1-98BB-60D0-744ECA3F3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15</a:t>
            </a:fld>
            <a:endParaRPr lang="en-US" b="1" dirty="0"/>
          </a:p>
        </p:txBody>
      </p:sp>
      <p:pic>
        <p:nvPicPr>
          <p:cNvPr id="5" name="Picture 4" descr="GitHub New Branch Created">
            <a:extLst>
              <a:ext uri="{FF2B5EF4-FFF2-40B4-BE49-F238E27FC236}">
                <a16:creationId xmlns:a16="http://schemas.microsoft.com/office/drawing/2014/main" id="{FDB27C43-1181-3739-6094-4AB62E81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532" y="2360645"/>
            <a:ext cx="8924277" cy="44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0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2AE5A-5CA2-8DAE-5E4B-32F72FADF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D6AB-A76E-CED7-78E6-61469254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GitHub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CD2D2-8099-B335-DD23-123DB8722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Start working on an existing file in this branch. Click the "index.html" file and start editing: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750EF-9BD3-1260-237F-56E9E9976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16</a:t>
            </a:fld>
            <a:endParaRPr lang="en-US" b="1" dirty="0"/>
          </a:p>
        </p:txBody>
      </p:sp>
      <p:pic>
        <p:nvPicPr>
          <p:cNvPr id="5" name="Picture 4" descr="GitHub Edit File">
            <a:extLst>
              <a:ext uri="{FF2B5EF4-FFF2-40B4-BE49-F238E27FC236}">
                <a16:creationId xmlns:a16="http://schemas.microsoft.com/office/drawing/2014/main" id="{6B874D96-4E65-5256-3303-E781D28AB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23" y="1471512"/>
            <a:ext cx="8866560" cy="53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7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52C3E-9786-02BB-51B5-AE64CDD8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0DC2-35F2-E71E-8C12-D87B8F9C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GitHub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283C2-B04B-B6EC-4912-03A74CE8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5693156" cy="57425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After you have finished editing the file, you can click the “Preview changes” tab to see the changes you made highlighted: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3771F-48AD-5BC4-C6D9-683763B72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17</a:t>
            </a:fld>
            <a:endParaRPr lang="en-US" b="1" dirty="0"/>
          </a:p>
        </p:txBody>
      </p:sp>
      <p:pic>
        <p:nvPicPr>
          <p:cNvPr id="7" name="Picture 6" descr="Preview Changes and Commit">
            <a:extLst>
              <a:ext uri="{FF2B5EF4-FFF2-40B4-BE49-F238E27FC236}">
                <a16:creationId xmlns:a16="http://schemas.microsoft.com/office/drawing/2014/main" id="{DE7FAA81-0A16-1528-50A7-D333BD2E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2970"/>
            <a:ext cx="6028001" cy="58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6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65AF-EB1B-20BC-DAD8-EAD17CD054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Branch Merge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A6399-1D09-1B00-E157-166829207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F097-9B41-00DC-01A4-75275E6F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Branch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0CC0-2D2F-AF3B-5A40-DEC76342A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Merging in Git means combining the changes from one branch into another.</a:t>
            </a:r>
          </a:p>
          <a:p>
            <a:endParaRPr lang="en-GB" dirty="0"/>
          </a:p>
          <a:p>
            <a:r>
              <a:rPr lang="en-GB" dirty="0"/>
              <a:t>This is how you bring your work together after working separately on different features or bug fixes.</a:t>
            </a:r>
          </a:p>
          <a:p>
            <a:endParaRPr lang="en-GB" dirty="0"/>
          </a:p>
          <a:p>
            <a:r>
              <a:rPr lang="en-GB" dirty="0"/>
              <a:t>Common git merge Options</a:t>
            </a:r>
          </a:p>
          <a:p>
            <a:pPr lvl="1"/>
            <a:r>
              <a:rPr lang="en-GB" dirty="0">
                <a:hlinkClick r:id="rId2"/>
              </a:rPr>
              <a:t>git merge</a:t>
            </a:r>
            <a:r>
              <a:rPr lang="en-GB" dirty="0"/>
              <a:t> - Merge a branch into your current branch</a:t>
            </a:r>
          </a:p>
          <a:p>
            <a:pPr lvl="1"/>
            <a:r>
              <a:rPr lang="en-GB" dirty="0">
                <a:hlinkClick r:id="rId3"/>
              </a:rPr>
              <a:t>git merge --no-ff</a:t>
            </a:r>
            <a:r>
              <a:rPr lang="en-GB" dirty="0"/>
              <a:t> - Always create a merge commit</a:t>
            </a:r>
          </a:p>
          <a:p>
            <a:pPr lvl="1"/>
            <a:r>
              <a:rPr lang="en-GB" dirty="0">
                <a:hlinkClick r:id="rId4"/>
              </a:rPr>
              <a:t>git merge --squash</a:t>
            </a:r>
            <a:r>
              <a:rPr lang="en-GB" dirty="0"/>
              <a:t> - Combine changes into a single commit</a:t>
            </a:r>
          </a:p>
          <a:p>
            <a:pPr lvl="1"/>
            <a:r>
              <a:rPr lang="en-GB" dirty="0">
                <a:hlinkClick r:id="rId5"/>
              </a:rPr>
              <a:t>git merge --abort</a:t>
            </a:r>
            <a:r>
              <a:rPr lang="en-GB" dirty="0"/>
              <a:t> - Abort a merge in progress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2D99-F677-A625-2A6D-07A5AA200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782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9D9B-71B3-D98C-487A-637739AE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BD16-7536-525A-0E1C-9DAB3EAE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638"/>
            <a:r>
              <a:rPr lang="en-GB" dirty="0"/>
              <a:t>What is a Git Branch?</a:t>
            </a:r>
          </a:p>
          <a:p>
            <a:pPr marL="401638"/>
            <a:r>
              <a:rPr lang="en-GB" dirty="0"/>
              <a:t>What is a GitHub Branch?</a:t>
            </a:r>
            <a:endParaRPr lang="en-US" dirty="0"/>
          </a:p>
          <a:p>
            <a:pPr marL="401638"/>
            <a:r>
              <a:rPr lang="en-GB" dirty="0"/>
              <a:t>GitHub Branch Merge</a:t>
            </a:r>
          </a:p>
          <a:p>
            <a:pPr marL="401638"/>
            <a:endParaRPr lang="en-GB" dirty="0"/>
          </a:p>
          <a:p>
            <a:pPr marL="401638"/>
            <a:r>
              <a:rPr lang="en-GB" dirty="0"/>
              <a:t>GitHub Forking </a:t>
            </a:r>
          </a:p>
          <a:p>
            <a:pPr marL="401638"/>
            <a:endParaRPr lang="en-GB" dirty="0"/>
          </a:p>
          <a:p>
            <a:pPr marL="401638"/>
            <a:r>
              <a:rPr lang="en-GB" dirty="0"/>
              <a:t>GitHub Badges</a:t>
            </a:r>
          </a:p>
          <a:p>
            <a:pPr marL="401638"/>
            <a:r>
              <a:rPr lang="en-GB" dirty="0"/>
              <a:t>GitHub Organization</a:t>
            </a:r>
          </a:p>
          <a:p>
            <a:pPr marL="401638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E7BCD-6739-FC90-7F46-0FBB6AC8D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908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5B9-D959-D37F-CA73-5BCF3152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 Branches (git merge)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DA92-F31D-1D88-CC77-581000A4B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To combine the changes from one branch into another, </a:t>
            </a:r>
            <a:r>
              <a:rPr lang="en-GB" b="1" dirty="0">
                <a:highlight>
                  <a:srgbClr val="C0C0C0"/>
                </a:highlight>
              </a:rPr>
              <a:t>use git merge</a:t>
            </a:r>
            <a:r>
              <a:rPr lang="en-GB" dirty="0"/>
              <a:t>.</a:t>
            </a:r>
          </a:p>
          <a:p>
            <a:r>
              <a:rPr lang="en-GB" dirty="0"/>
              <a:t>Usually, you first switch to the branch you want to merge </a:t>
            </a:r>
            <a:r>
              <a:rPr lang="en-GB" i="1" dirty="0"/>
              <a:t>into</a:t>
            </a:r>
            <a:r>
              <a:rPr lang="en-GB" dirty="0"/>
              <a:t> (often main or master), then run the merge command with the branch name you want to combine in.</a:t>
            </a:r>
          </a:p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First</a:t>
            </a:r>
            <a:r>
              <a:rPr lang="en-GB" dirty="0"/>
              <a:t>, we need to change to the master branch:</a:t>
            </a:r>
          </a:p>
          <a:p>
            <a:pPr marL="0" indent="0">
              <a:buNone/>
            </a:pPr>
            <a:r>
              <a:rPr lang="en-GB" dirty="0"/>
              <a:t>			</a:t>
            </a:r>
            <a:r>
              <a:rPr lang="en-GB" dirty="0">
                <a:highlight>
                  <a:srgbClr val="FFFF00"/>
                </a:highlight>
              </a:rPr>
              <a:t>git checkout master</a:t>
            </a:r>
          </a:p>
          <a:p>
            <a:pPr marL="0" indent="0">
              <a:buNone/>
            </a:pPr>
            <a:r>
              <a:rPr lang="en-GB" dirty="0"/>
              <a:t>			</a:t>
            </a:r>
            <a:r>
              <a:rPr lang="en-GB" dirty="0">
                <a:highlight>
                  <a:srgbClr val="C0C0C0"/>
                </a:highlight>
              </a:rPr>
              <a:t>Switched to branch “master”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dirty="0"/>
              <a:t>Now we merge the current branch (master) with emergency-fix: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FFFF00"/>
                </a:highlight>
              </a:rPr>
              <a:t>git merge emergency-fix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C0C0C0"/>
                </a:highlight>
              </a:rPr>
              <a:t>Updating 09f4acd..dfa79db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C0C0C0"/>
                </a:highlight>
              </a:rPr>
              <a:t>Fast-forward</a:t>
            </a:r>
          </a:p>
          <a:p>
            <a:pPr marL="0" indent="0">
              <a:buNone/>
            </a:pPr>
            <a:r>
              <a:rPr lang="en-GB" dirty="0"/>
              <a:t>		 </a:t>
            </a:r>
            <a:r>
              <a:rPr lang="en-GB" dirty="0">
                <a:highlight>
                  <a:srgbClr val="C0C0C0"/>
                </a:highlight>
              </a:rPr>
              <a:t>index.html | 2 +-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C0C0C0"/>
                </a:highlight>
              </a:rPr>
              <a:t>1 file changed, 1 insertion(+), 1 deletion(-)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637D1-6137-7D4F-0423-D0DA5CA67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20</a:t>
            </a:fld>
            <a:endParaRPr lang="en-US" b="1" dirty="0"/>
          </a:p>
        </p:txBody>
      </p:sp>
      <p:pic>
        <p:nvPicPr>
          <p:cNvPr id="5" name="Picture 4" descr="Git Merge | Atlassian Git Tutorial">
            <a:extLst>
              <a:ext uri="{FF2B5EF4-FFF2-40B4-BE49-F238E27FC236}">
                <a16:creationId xmlns:a16="http://schemas.microsoft.com/office/drawing/2014/main" id="{8608CF05-9932-2E75-4124-E4ABB196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56" t="19919" r="10168" b="4677"/>
          <a:stretch>
            <a:fillRect/>
          </a:stretch>
        </p:blipFill>
        <p:spPr>
          <a:xfrm>
            <a:off x="6638673" y="3351174"/>
            <a:ext cx="5553327" cy="29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06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4DC2-66EC-6639-404A-7E78B62A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 (git merge)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8CDB-30B7-B2AC-375F-5D3CB859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Best Practices for Merging Branches</a:t>
            </a:r>
          </a:p>
          <a:p>
            <a:pPr lvl="1"/>
            <a:r>
              <a:rPr lang="en-GB" dirty="0"/>
              <a:t>Always commit or stash your changes before starting a merge.</a:t>
            </a:r>
          </a:p>
          <a:p>
            <a:pPr lvl="1"/>
            <a:r>
              <a:rPr lang="en-GB" dirty="0"/>
              <a:t>Regularly merge from the main branch into your feature branch to minimize conflicts.</a:t>
            </a:r>
          </a:p>
          <a:p>
            <a:pPr lvl="1"/>
            <a:r>
              <a:rPr lang="en-GB" dirty="0"/>
              <a:t>Read and resolve conflicts carefully—don't just accept all changes blindly.</a:t>
            </a:r>
          </a:p>
          <a:p>
            <a:pPr lvl="1"/>
            <a:r>
              <a:rPr lang="en-GB" dirty="0"/>
              <a:t>Write clear and descriptive merge commit messages.</a:t>
            </a:r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Practical Examples</a:t>
            </a:r>
          </a:p>
          <a:p>
            <a:pPr lvl="1"/>
            <a:r>
              <a:rPr lang="en-GB" b="1" dirty="0"/>
              <a:t>Abort a merge:</a:t>
            </a:r>
            <a:r>
              <a:rPr lang="en-GB" dirty="0"/>
              <a:t> git merge --abort</a:t>
            </a:r>
          </a:p>
          <a:p>
            <a:pPr lvl="1"/>
            <a:r>
              <a:rPr lang="en-GB" b="1" dirty="0"/>
              <a:t>Check status during a merge:</a:t>
            </a:r>
            <a:r>
              <a:rPr lang="en-GB" dirty="0"/>
              <a:t> git status</a:t>
            </a:r>
          </a:p>
          <a:p>
            <a:pPr lvl="1"/>
            <a:r>
              <a:rPr lang="en-GB" b="1" dirty="0"/>
              <a:t>Resolve a conflict and complete the merge:</a:t>
            </a:r>
            <a:r>
              <a:rPr lang="en-GB" dirty="0"/>
              <a:t> Edit the conflicted file(s), then git add file and git commit</a:t>
            </a:r>
          </a:p>
          <a:p>
            <a:pPr lvl="1"/>
            <a:r>
              <a:rPr lang="en-GB" b="1" dirty="0"/>
              <a:t>Fast-forward merge:</a:t>
            </a:r>
            <a:r>
              <a:rPr lang="en-GB" dirty="0"/>
              <a:t> Happens when no new commits diverged—Git just moves the branch pointer forward.</a:t>
            </a:r>
          </a:p>
          <a:p>
            <a:pPr lvl="1"/>
            <a:r>
              <a:rPr lang="en-GB" b="1" dirty="0"/>
              <a:t>No-fast-forward merge:</a:t>
            </a:r>
            <a:r>
              <a:rPr lang="en-GB" dirty="0"/>
              <a:t> Use git merge --no-ff branch to always create a merge commit, preserving branch history.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A4670-4CE5-C2E8-177F-15CAA4B16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388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92E1-2250-66AF-CFC9-70B8A1AA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 (git merge)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AA896-59F1-24A7-CCD6-7EDCE3280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22</a:t>
            </a:fld>
            <a:endParaRPr lang="en-US" b="1" dirty="0"/>
          </a:p>
        </p:txBody>
      </p:sp>
      <p:pic>
        <p:nvPicPr>
          <p:cNvPr id="5" name="Picture 4" descr="Git &amp; GitHub: Workflow, Branches, Merges, &amp; More - Kevin's Guides">
            <a:extLst>
              <a:ext uri="{FF2B5EF4-FFF2-40B4-BE49-F238E27FC236}">
                <a16:creationId xmlns:a16="http://schemas.microsoft.com/office/drawing/2014/main" id="{19505620-6BDD-89A5-7EC6-F191CBC6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3" y="995740"/>
            <a:ext cx="9715925" cy="5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2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2B1F-5D90-229E-567E-50DE962CB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Fork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7057C-25AE-2B23-46A8-0F22F3396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42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627C-F570-053A-AC3C-E7592151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80FB-5F09-835D-F3AA-470736307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Forking means: </a:t>
            </a:r>
            <a:r>
              <a:rPr lang="en-GB" b="1" dirty="0"/>
              <a:t>Add to Someone Else’s Repository</a:t>
            </a:r>
          </a:p>
          <a:p>
            <a:r>
              <a:rPr lang="en-GB" dirty="0"/>
              <a:t>This process is the heart of Git is collaboration.</a:t>
            </a:r>
          </a:p>
          <a:p>
            <a:r>
              <a:rPr lang="en-GB" dirty="0"/>
              <a:t>However, Git does not allow you to add code to someone else’s repository without access rights.</a:t>
            </a:r>
          </a:p>
          <a:p>
            <a:pPr marL="0" indent="0">
              <a:buNone/>
            </a:pPr>
            <a:r>
              <a:rPr lang="en-GB" b="1" dirty="0"/>
              <a:t>Fork a Repository</a:t>
            </a:r>
          </a:p>
          <a:p>
            <a:r>
              <a:rPr lang="en-GB" dirty="0"/>
              <a:t>A fork is a copy of a repository.</a:t>
            </a:r>
          </a:p>
          <a:p>
            <a:r>
              <a:rPr lang="en-GB" dirty="0"/>
              <a:t>This is useful when you want to contribute to someone else's project or start your own project </a:t>
            </a:r>
            <a:r>
              <a:rPr lang="en-GB" b="1" dirty="0"/>
              <a:t>based on theirs</a:t>
            </a:r>
            <a:r>
              <a:rPr lang="en-GB" dirty="0"/>
              <a:t>.</a:t>
            </a:r>
          </a:p>
          <a:p>
            <a:r>
              <a:rPr lang="en-GB" dirty="0">
                <a:highlight>
                  <a:srgbClr val="C0C0C0"/>
                </a:highlight>
              </a:rPr>
              <a:t>fork is not a command in Git, but something offered in GitHub and other repository hosts.</a:t>
            </a:r>
          </a:p>
          <a:p>
            <a:r>
              <a:rPr lang="en-GB" dirty="0"/>
              <a:t>Let's start by logging in to GitHub, and fork our repository: </a:t>
            </a:r>
            <a:r>
              <a:rPr lang="en-GB" dirty="0">
                <a:hlinkClick r:id="rId2"/>
              </a:rPr>
              <a:t>Mubshr07/ArtificialIntelligence-HITEC-Fall2025: A repo for subject material and Learning Git, GitHub, process Automation, Contribution and Collaboration.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64527-208C-0A58-936B-ACC6E20FE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359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098B5-B264-7043-C755-BA60F696B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29C9-EDA8-17FA-12A5-3E2CA5C4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608951-4B5A-C3F4-2C75-78283BAE0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84" y="1091682"/>
            <a:ext cx="8645299" cy="53536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BCE5B-B6DC-FFB4-A5B8-3B76CFE4C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7048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128EF-504E-AAD1-10C6-E0A39DC69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310C-CB05-B599-D019-CCFBB35E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We Need Forking in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B928-4C80-F207-E69A-007D83B0A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Forking</a:t>
            </a:r>
            <a:r>
              <a:rPr lang="en-GB" dirty="0"/>
              <a:t> allows you to create your </a:t>
            </a:r>
            <a:r>
              <a:rPr lang="en-GB" b="1" dirty="0"/>
              <a:t>own copy</a:t>
            </a:r>
            <a:r>
              <a:rPr lang="en-GB" dirty="0"/>
              <a:t> of someone else’s repository under your GitHub account.</a:t>
            </a:r>
          </a:p>
          <a:p>
            <a:pPr marL="0" indent="0">
              <a:buNone/>
            </a:pPr>
            <a:r>
              <a:rPr lang="en-GB" b="1" dirty="0"/>
              <a:t>1. You don’t have write access to the original repository</a:t>
            </a:r>
          </a:p>
          <a:p>
            <a:pPr lvl="1"/>
            <a:r>
              <a:rPr lang="en-GB" dirty="0"/>
              <a:t>Open-source projects usually don’t let everyone push changes directly. Forking gives you your own space to work safely.</a:t>
            </a:r>
          </a:p>
          <a:p>
            <a:pPr marL="0" indent="0">
              <a:buNone/>
            </a:pPr>
            <a:r>
              <a:rPr lang="en-GB" b="1" dirty="0"/>
              <a:t>2. You can freely experiment</a:t>
            </a:r>
          </a:p>
          <a:p>
            <a:pPr lvl="1"/>
            <a:r>
              <a:rPr lang="en-GB" dirty="0"/>
              <a:t>You can modify, break, or test anything in your fork without affecting the original repo.</a:t>
            </a:r>
          </a:p>
          <a:p>
            <a:pPr marL="0" indent="0">
              <a:buNone/>
            </a:pPr>
            <a:r>
              <a:rPr lang="en-GB" b="1" dirty="0"/>
              <a:t>3. It enables open-source contribution</a:t>
            </a:r>
          </a:p>
          <a:p>
            <a:pPr lvl="1"/>
            <a:r>
              <a:rPr lang="en-GB" dirty="0"/>
              <a:t>After making improvements in your fork, you can request that the original project include your changes via a </a:t>
            </a:r>
            <a:r>
              <a:rPr lang="en-GB" b="1" dirty="0"/>
              <a:t>pull request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4. Keeps contributions organized</a:t>
            </a:r>
          </a:p>
          <a:p>
            <a:pPr lvl="1"/>
            <a:r>
              <a:rPr lang="en-GB" dirty="0"/>
              <a:t>Forks let maintainers review changes before merging, ensuring code quality and project stability.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42E72-13BA-802C-7DA4-A04A7D1CE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978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41522-ADE5-8A2B-0322-443174F3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53CE-6D8F-51E4-6D0E-E4FBEED8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Forking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5741A-D99B-2A44-7F06-892216E7D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1. Find the repository you want to contribute to</a:t>
            </a:r>
          </a:p>
          <a:p>
            <a:pPr lvl="1"/>
            <a:r>
              <a:rPr lang="en-GB" dirty="0"/>
              <a:t>On GitHub, open the repo page.</a:t>
            </a:r>
          </a:p>
          <a:p>
            <a:pPr marL="0" indent="0">
              <a:buNone/>
            </a:pPr>
            <a:r>
              <a:rPr lang="en-GB" b="1" dirty="0"/>
              <a:t>2. Click the “Fork” button</a:t>
            </a:r>
          </a:p>
          <a:p>
            <a:pPr lvl="1"/>
            <a:r>
              <a:rPr lang="en-GB" dirty="0"/>
              <a:t>Located at the top-right. GitHub creates a copy of the repository under your username.</a:t>
            </a:r>
          </a:p>
          <a:p>
            <a:pPr marL="0" indent="0">
              <a:buNone/>
            </a:pPr>
            <a:r>
              <a:rPr lang="en-GB" b="1" dirty="0"/>
              <a:t>3. Clone your fork to your local machine</a:t>
            </a:r>
          </a:p>
          <a:p>
            <a:pPr lvl="1"/>
            <a:r>
              <a:rPr lang="en-GB" dirty="0"/>
              <a:t>git clone https://github.com/your-username/repo-name.git</a:t>
            </a:r>
          </a:p>
          <a:p>
            <a:pPr marL="0" indent="0">
              <a:buNone/>
            </a:pPr>
            <a:r>
              <a:rPr lang="en-GB" b="1" dirty="0"/>
              <a:t>4. Create a new branch for your changes: </a:t>
            </a:r>
            <a:r>
              <a:rPr lang="en-GB" dirty="0"/>
              <a:t>(</a:t>
            </a:r>
            <a:r>
              <a:rPr lang="en-GB" dirty="0">
                <a:highlight>
                  <a:srgbClr val="00FFFF"/>
                </a:highlight>
              </a:rPr>
              <a:t>This is a best practice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			</a:t>
            </a:r>
            <a:r>
              <a:rPr lang="en-GB" dirty="0">
                <a:highlight>
                  <a:srgbClr val="FFFF00"/>
                </a:highlight>
              </a:rPr>
              <a:t>git checkout -b feature-branch</a:t>
            </a:r>
          </a:p>
          <a:p>
            <a:pPr marL="0" indent="0">
              <a:buNone/>
            </a:pPr>
            <a:r>
              <a:rPr lang="en-GB" b="1" dirty="0"/>
              <a:t>5. Make your changes locally</a:t>
            </a:r>
          </a:p>
          <a:p>
            <a:pPr lvl="1"/>
            <a:r>
              <a:rPr lang="en-GB" dirty="0"/>
              <a:t>Edit code, add files, fix bugs, etc.</a:t>
            </a:r>
          </a:p>
          <a:p>
            <a:pPr marL="0" indent="0">
              <a:buNone/>
            </a:pPr>
            <a:r>
              <a:rPr lang="en-GB" b="1" dirty="0"/>
              <a:t>6. Commit and push your changes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FFFF00"/>
                </a:highlight>
              </a:rPr>
              <a:t>git add .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FFFF00"/>
                </a:highlight>
              </a:rPr>
              <a:t>git commit -m “Description of changes”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FFFF00"/>
                </a:highlight>
              </a:rPr>
              <a:t>git push origin feature-branch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6BF9F-1B11-8D4F-D086-AF61B59CB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16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E552F-F9BA-0CE4-C221-5E1E76D65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reate your first pull request here! | by Shubham Patil | Medium">
            <a:extLst>
              <a:ext uri="{FF2B5EF4-FFF2-40B4-BE49-F238E27FC236}">
                <a16:creationId xmlns:a16="http://schemas.microsoft.com/office/drawing/2014/main" id="{AE768A9A-A668-3D8D-D3BF-EEFB7500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" t="10198" r="6709" b="10005"/>
          <a:stretch>
            <a:fillRect/>
          </a:stretch>
        </p:blipFill>
        <p:spPr>
          <a:xfrm>
            <a:off x="4637314" y="2878117"/>
            <a:ext cx="7476931" cy="3656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0001C-448D-9DBC-F8B5-9BA3E574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Create a Pull Request (PR)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530B8-962C-1594-EE39-1D1BE383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1. Go to your fork on GitHub</a:t>
            </a:r>
          </a:p>
          <a:p>
            <a:pPr lvl="1"/>
            <a:r>
              <a:rPr lang="en-GB" dirty="0"/>
              <a:t>You’ll see a message suggesting to “Compare &amp; pull request” after pushing.</a:t>
            </a:r>
          </a:p>
          <a:p>
            <a:pPr marL="0" indent="0">
              <a:buNone/>
            </a:pPr>
            <a:r>
              <a:rPr lang="en-GB" b="1" dirty="0"/>
              <a:t>2. Click “Compare &amp; pull request”</a:t>
            </a:r>
          </a:p>
          <a:p>
            <a:pPr marL="0" indent="0">
              <a:buNone/>
            </a:pPr>
            <a:r>
              <a:rPr lang="en-GB" b="1" dirty="0"/>
              <a:t>3. Write a PR title and description</a:t>
            </a:r>
          </a:p>
          <a:p>
            <a:pPr marL="457200" lvl="1" indent="0">
              <a:buNone/>
            </a:pPr>
            <a:r>
              <a:rPr lang="en-GB" dirty="0">
                <a:highlight>
                  <a:srgbClr val="00FFFF"/>
                </a:highlight>
              </a:rPr>
              <a:t>Explain:</a:t>
            </a:r>
          </a:p>
          <a:p>
            <a:pPr lvl="1"/>
            <a:r>
              <a:rPr lang="en-GB" dirty="0"/>
              <a:t>What you changed</a:t>
            </a:r>
          </a:p>
          <a:p>
            <a:pPr lvl="1"/>
            <a:r>
              <a:rPr lang="en-GB" dirty="0"/>
              <a:t>Why the change is needed</a:t>
            </a:r>
          </a:p>
          <a:p>
            <a:pPr marL="457200" lvl="1" indent="0">
              <a:buNone/>
            </a:pPr>
            <a:r>
              <a:rPr lang="en-GB" dirty="0"/>
              <a:t>	Any issues it fixes (e.g., “Fixes #12”)</a:t>
            </a:r>
          </a:p>
          <a:p>
            <a:pPr marL="0" indent="0">
              <a:buNone/>
            </a:pPr>
            <a:r>
              <a:rPr lang="en-GB" b="1" dirty="0"/>
              <a:t>4. Select the </a:t>
            </a:r>
            <a:r>
              <a:rPr lang="en-GB" b="1" dirty="0">
                <a:highlight>
                  <a:srgbClr val="FFFF00"/>
                </a:highlight>
              </a:rPr>
              <a:t>correct base repository </a:t>
            </a:r>
            <a:r>
              <a:rPr lang="en-GB" b="1" dirty="0"/>
              <a:t>and branch</a:t>
            </a:r>
          </a:p>
          <a:p>
            <a:pPr marL="457200" lvl="1" indent="0">
              <a:buNone/>
            </a:pPr>
            <a:r>
              <a:rPr lang="en-GB" dirty="0">
                <a:highlight>
                  <a:srgbClr val="00FFFF"/>
                </a:highlight>
              </a:rPr>
              <a:t>Usually:</a:t>
            </a:r>
          </a:p>
          <a:p>
            <a:pPr lvl="1"/>
            <a:r>
              <a:rPr lang="en-GB" b="1" dirty="0"/>
              <a:t>base repo</a:t>
            </a:r>
            <a:r>
              <a:rPr lang="en-GB" dirty="0"/>
              <a:t> = original project</a:t>
            </a:r>
          </a:p>
          <a:p>
            <a:pPr lvl="1"/>
            <a:r>
              <a:rPr lang="en-GB" b="1" dirty="0"/>
              <a:t>base branch</a:t>
            </a:r>
            <a:r>
              <a:rPr lang="en-GB" dirty="0"/>
              <a:t> = main or master</a:t>
            </a:r>
          </a:p>
          <a:p>
            <a:pPr lvl="1"/>
            <a:r>
              <a:rPr lang="en-GB" b="1" dirty="0"/>
              <a:t>compare branch</a:t>
            </a:r>
            <a:r>
              <a:rPr lang="en-GB" dirty="0"/>
              <a:t> = your feature-branch</a:t>
            </a:r>
          </a:p>
          <a:p>
            <a:pPr marL="0" indent="0">
              <a:buNone/>
            </a:pPr>
            <a:r>
              <a:rPr lang="en-GB" b="1" dirty="0"/>
              <a:t>5. Submit the pull request</a:t>
            </a:r>
          </a:p>
          <a:p>
            <a:pPr marL="0" indent="0">
              <a:buNone/>
            </a:pPr>
            <a:r>
              <a:rPr lang="en-GB" b="1" dirty="0"/>
              <a:t>6. Wait for review</a:t>
            </a:r>
          </a:p>
          <a:p>
            <a:pPr marL="457200" lvl="1" indent="0">
              <a:buNone/>
            </a:pPr>
            <a:r>
              <a:rPr lang="en-GB" dirty="0">
                <a:highlight>
                  <a:srgbClr val="00FFFF"/>
                </a:highlight>
              </a:rPr>
              <a:t>Maintainers may:</a:t>
            </a:r>
          </a:p>
          <a:p>
            <a:pPr lvl="1"/>
            <a:r>
              <a:rPr lang="en-GB" dirty="0"/>
              <a:t>Approve and merge</a:t>
            </a:r>
          </a:p>
          <a:p>
            <a:pPr lvl="1"/>
            <a:r>
              <a:rPr lang="en-GB" dirty="0"/>
              <a:t>Ask for changes</a:t>
            </a:r>
          </a:p>
          <a:p>
            <a:pPr lvl="1"/>
            <a:r>
              <a:rPr lang="en-GB" dirty="0"/>
              <a:t>Discuss your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87ED5-4814-522C-F9D3-8C241C738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623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46821-1CE8-D4A6-71B9-4B64A13A0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BDDA-014D-7FDD-CC88-E86234AA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1B05A-825C-8C42-799B-A2FDB7A77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29</a:t>
            </a:fld>
            <a:endParaRPr lang="en-US" b="1" dirty="0"/>
          </a:p>
        </p:txBody>
      </p:sp>
      <p:pic>
        <p:nvPicPr>
          <p:cNvPr id="5" name="Picture 4" descr="Travailler avec Git et GitHub — Documentation mviewer 2">
            <a:extLst>
              <a:ext uri="{FF2B5EF4-FFF2-40B4-BE49-F238E27FC236}">
                <a16:creationId xmlns:a16="http://schemas.microsoft.com/office/drawing/2014/main" id="{84ED7724-3DC2-A9CF-037E-9B55B843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83" y="1105031"/>
            <a:ext cx="9131701" cy="56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 to Create a Branch in Git? | Atlassian Git Tutorial">
            <a:extLst>
              <a:ext uri="{FF2B5EF4-FFF2-40B4-BE49-F238E27FC236}">
                <a16:creationId xmlns:a16="http://schemas.microsoft.com/office/drawing/2014/main" id="{733032E3-A6D9-EFCF-CF23-68D69FEC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849" y="3831573"/>
            <a:ext cx="5287347" cy="3026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C227C-66FA-034D-DF67-618DB6DC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a Git Branch?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9CC4-4255-AAB0-7344-4500AED4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Git, a branch is like a separate workspace where you can make changes and try new ideas without affecting the main project. Think of it as a “</a:t>
            </a:r>
            <a:r>
              <a:rPr lang="en-GB" b="1" dirty="0">
                <a:highlight>
                  <a:srgbClr val="FFFF00"/>
                </a:highlight>
              </a:rPr>
              <a:t>parallel universe</a:t>
            </a:r>
            <a:r>
              <a:rPr lang="en-GB" dirty="0"/>
              <a:t>” for your code.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b="1" dirty="0"/>
              <a:t>Why Use Branches?</a:t>
            </a:r>
          </a:p>
          <a:p>
            <a:r>
              <a:rPr lang="en-GB" dirty="0"/>
              <a:t>Branches let you work on different parts of a project, like new features or bug fixes, without interfering with the main branch.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b="1" dirty="0"/>
              <a:t>Common Reasons to Create a Branch</a:t>
            </a:r>
          </a:p>
          <a:p>
            <a:pPr lvl="1"/>
            <a:r>
              <a:rPr lang="en-GB" dirty="0"/>
              <a:t>Developing a new feature</a:t>
            </a:r>
          </a:p>
          <a:p>
            <a:pPr lvl="1"/>
            <a:r>
              <a:rPr lang="en-GB" dirty="0"/>
              <a:t>Fixing a bug</a:t>
            </a:r>
          </a:p>
          <a:p>
            <a:pPr lvl="1"/>
            <a:r>
              <a:rPr lang="en-GB" dirty="0"/>
              <a:t>Experimenting with ideas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28B39-7828-F646-CA39-078E2E783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49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4B8E-D6E1-4EBE-7F1A-1899ADF8C6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GitHub </a:t>
            </a:r>
            <a:br>
              <a:rPr lang="en-US" dirty="0"/>
            </a:br>
            <a:r>
              <a:rPr lang="en-US" dirty="0"/>
              <a:t>Trophies &amp; Badges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9DE4B-30A2-D42C-AE6A-40985E4FE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90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BB9E-20D6-655C-9F58-B25A9174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Trophies (Community Feature)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8CEA-503F-0680-4867-357864FC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are </a:t>
            </a:r>
            <a:r>
              <a:rPr lang="en-US" b="1" dirty="0"/>
              <a:t>not official GitHub features</a:t>
            </a:r>
            <a:r>
              <a:rPr lang="en-US" dirty="0"/>
              <a:t>, but come from a popular open-source project called </a:t>
            </a:r>
            <a:r>
              <a:rPr lang="en-US" b="1" dirty="0"/>
              <a:t>GitHub Profile Trophy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b="1" dirty="0"/>
              <a:t>What are GitHub Trophies?</a:t>
            </a:r>
          </a:p>
          <a:p>
            <a:pPr marL="0" indent="0">
              <a:buNone/>
            </a:pPr>
            <a:r>
              <a:rPr lang="en-US" dirty="0"/>
              <a:t>They show categories like: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🥇 Commit Master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🏆 Issue Resolver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⭐ Star Giver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🧪 Test Developer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🍴 Fork Creator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👥 Follower Badge</a:t>
            </a:r>
          </a:p>
          <a:p>
            <a:pPr marL="0" indent="0">
              <a:buNone/>
            </a:pPr>
            <a:r>
              <a:rPr lang="en-US" dirty="0"/>
              <a:t>These get generated based on your GitHub profile stats.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C5C0E-9CB2-6849-7430-297688E11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2794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0464A-2C38-1434-607F-FF5B6C0A9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B548-A320-54F6-A2BD-765454C9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4893-C51D-19B6-1DC9-D97F3B795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GitHub also includes </a:t>
            </a:r>
            <a:r>
              <a:rPr lang="en-GB" b="1" i="1" dirty="0"/>
              <a:t>official achievements</a:t>
            </a:r>
            <a:r>
              <a:rPr lang="en-GB" b="1" dirty="0"/>
              <a:t> </a:t>
            </a:r>
            <a:r>
              <a:rPr lang="en-GB" dirty="0"/>
              <a:t>on your profile: </a:t>
            </a:r>
            <a:r>
              <a:rPr lang="en-GB" dirty="0">
                <a:hlinkClick r:id="rId2"/>
              </a:rPr>
              <a:t>https://github.com/drknzz/GitHub-Achievements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92606-B55D-10AE-EC39-A4B8D2492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32</a:t>
            </a:fld>
            <a:endParaRPr lang="en-US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87AF8-9740-DE65-2AF6-8A4B54B3C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52889"/>
              </p:ext>
            </p:extLst>
          </p:nvPr>
        </p:nvGraphicFramePr>
        <p:xfrm>
          <a:off x="643811" y="1884780"/>
          <a:ext cx="11346450" cy="48400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55646">
                  <a:extLst>
                    <a:ext uri="{9D8B030D-6E8A-4147-A177-3AD203B41FA5}">
                      <a16:colId xmlns:a16="http://schemas.microsoft.com/office/drawing/2014/main" val="1280185267"/>
                    </a:ext>
                  </a:extLst>
                </a:gridCol>
                <a:gridCol w="4047248">
                  <a:extLst>
                    <a:ext uri="{9D8B030D-6E8A-4147-A177-3AD203B41FA5}">
                      <a16:colId xmlns:a16="http://schemas.microsoft.com/office/drawing/2014/main" val="3710980319"/>
                    </a:ext>
                  </a:extLst>
                </a:gridCol>
                <a:gridCol w="6143556">
                  <a:extLst>
                    <a:ext uri="{9D8B030D-6E8A-4147-A177-3AD203B41FA5}">
                      <a16:colId xmlns:a16="http://schemas.microsoft.com/office/drawing/2014/main" val="4263716872"/>
                    </a:ext>
                  </a:extLst>
                </a:gridCol>
              </a:tblGrid>
              <a:tr h="5980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S/No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Achievement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How to Earn It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221272"/>
                  </a:ext>
                </a:extLst>
              </a:tr>
              <a:tr h="5980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Pull Shark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Make many pull requests merged.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848367"/>
                  </a:ext>
                </a:extLst>
              </a:tr>
              <a:tr h="5980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Galaxy Brain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Have many discussions answered.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862477"/>
                  </a:ext>
                </a:extLst>
              </a:tr>
              <a:tr h="5980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YOLO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Merge a pull request without code review.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577821"/>
                  </a:ext>
                </a:extLst>
              </a:tr>
              <a:tr h="5980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Quickdraw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Close an issue or PR within 5 minutes.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46208"/>
                  </a:ext>
                </a:extLst>
              </a:tr>
              <a:tr h="5980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Starstruck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many stars on your repositories.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478644"/>
                  </a:ext>
                </a:extLst>
              </a:tr>
              <a:tr h="5980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Pair Extraordinaire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Co-author commits.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499433"/>
                  </a:ext>
                </a:extLst>
              </a:tr>
              <a:tr h="653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Public Sponsor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Sponsor an open-source developer or project.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109884"/>
                  </a:ext>
                </a:extLst>
              </a:tr>
            </a:tbl>
          </a:graphicData>
        </a:graphic>
      </p:graphicFrame>
      <p:pic>
        <p:nvPicPr>
          <p:cNvPr id="6" name="Picture 5" descr="opensource #github #coding #achievement #pullshark | Kashish Garg">
            <a:extLst>
              <a:ext uri="{FF2B5EF4-FFF2-40B4-BE49-F238E27FC236}">
                <a16:creationId xmlns:a16="http://schemas.microsoft.com/office/drawing/2014/main" id="{3E69A01D-2ABA-469A-7A18-BD375511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95" y="2280208"/>
            <a:ext cx="842147" cy="821094"/>
          </a:xfrm>
          <a:prstGeom prst="rect">
            <a:avLst/>
          </a:prstGeom>
        </p:spPr>
      </p:pic>
      <p:pic>
        <p:nvPicPr>
          <p:cNvPr id="7" name="Picture 6" descr="How to get GitHub Galaxy brain badge · recodehive · Discussion #46 · GitHub">
            <a:extLst>
              <a:ext uri="{FF2B5EF4-FFF2-40B4-BE49-F238E27FC236}">
                <a16:creationId xmlns:a16="http://schemas.microsoft.com/office/drawing/2014/main" id="{A8825234-BDF6-268D-32D5-E6408976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97" y="2758787"/>
            <a:ext cx="1064256" cy="1064256"/>
          </a:xfrm>
          <a:prstGeom prst="rect">
            <a:avLst/>
          </a:prstGeom>
        </p:spPr>
      </p:pic>
      <p:pic>
        <p:nvPicPr>
          <p:cNvPr id="8" name="Picture 7" descr="YOLO · community · Discussion #18542 · GitHub">
            <a:extLst>
              <a:ext uri="{FF2B5EF4-FFF2-40B4-BE49-F238E27FC236}">
                <a16:creationId xmlns:a16="http://schemas.microsoft.com/office/drawing/2014/main" id="{848E6F20-CBCC-9F4F-939E-10BD29B2C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246" y="3454135"/>
            <a:ext cx="1042095" cy="1042095"/>
          </a:xfrm>
          <a:prstGeom prst="rect">
            <a:avLst/>
          </a:prstGeom>
        </p:spPr>
      </p:pic>
      <p:pic>
        <p:nvPicPr>
          <p:cNvPr id="9" name="Picture 8" descr="AmirMustafa (Amir Mustafa) / Achievements · GitHub">
            <a:extLst>
              <a:ext uri="{FF2B5EF4-FFF2-40B4-BE49-F238E27FC236}">
                <a16:creationId xmlns:a16="http://schemas.microsoft.com/office/drawing/2014/main" id="{918BEF3C-218C-3B5B-8392-33CF20A7F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594" y="4028922"/>
            <a:ext cx="1064257" cy="1064257"/>
          </a:xfrm>
          <a:prstGeom prst="rect">
            <a:avLst/>
          </a:prstGeom>
        </p:spPr>
      </p:pic>
      <p:pic>
        <p:nvPicPr>
          <p:cNvPr id="10" name="Picture 9" descr="GitHub - gomzyakov/github-achievements: 🦄 Complete list of all GitHub  profile Badges and Achievements (20+ languages)">
            <a:extLst>
              <a:ext uri="{FF2B5EF4-FFF2-40B4-BE49-F238E27FC236}">
                <a16:creationId xmlns:a16="http://schemas.microsoft.com/office/drawing/2014/main" id="{CE1DF72E-3734-A29B-D3D6-E4D2FF86A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744" y="4732347"/>
            <a:ext cx="955097" cy="955097"/>
          </a:xfrm>
          <a:prstGeom prst="rect">
            <a:avLst/>
          </a:prstGeom>
        </p:spPr>
      </p:pic>
      <p:pic>
        <p:nvPicPr>
          <p:cNvPr id="11" name="Picture 10" descr="How do get Pair Extraordinaire badge? · community · Discussion #20701 ·  GitHub">
            <a:extLst>
              <a:ext uri="{FF2B5EF4-FFF2-40B4-BE49-F238E27FC236}">
                <a16:creationId xmlns:a16="http://schemas.microsoft.com/office/drawing/2014/main" id="{BD705C67-5262-B9A1-3DD6-7CC31ADD3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3076" y="5323082"/>
            <a:ext cx="955098" cy="955098"/>
          </a:xfrm>
          <a:prstGeom prst="rect">
            <a:avLst/>
          </a:prstGeom>
        </p:spPr>
      </p:pic>
      <p:pic>
        <p:nvPicPr>
          <p:cNvPr id="12" name="Picture 11" descr="Public Sponsor">
            <a:extLst>
              <a:ext uri="{FF2B5EF4-FFF2-40B4-BE49-F238E27FC236}">
                <a16:creationId xmlns:a16="http://schemas.microsoft.com/office/drawing/2014/main" id="{1DB48245-C505-447F-6864-2EE8BE33A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3400" y="6019595"/>
            <a:ext cx="955097" cy="9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5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39E0-99E5-A185-7AC5-0FBFDF20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F62C-56C3-74E5-7A73-AA5E965B2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8936145" cy="57425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1. Pull Shark 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You get this for making pull requests that get merged.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Open or fork a repository.</a:t>
            </a:r>
          </a:p>
          <a:p>
            <a:pPr lvl="1"/>
            <a:r>
              <a:rPr lang="en-GB" dirty="0"/>
              <a:t>Make meaningful code changes.</a:t>
            </a:r>
          </a:p>
          <a:p>
            <a:pPr lvl="1"/>
            <a:r>
              <a:rPr lang="en-GB" dirty="0"/>
              <a:t>Create a </a:t>
            </a:r>
            <a:r>
              <a:rPr lang="en-GB" b="1" dirty="0"/>
              <a:t>pull request (PR)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Get your PR </a:t>
            </a:r>
            <a:r>
              <a:rPr lang="en-GB" b="1" dirty="0"/>
              <a:t>merged</a:t>
            </a:r>
            <a:r>
              <a:rPr lang="en-GB" dirty="0"/>
              <a:t> by a maintainer.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Gold version:</a:t>
            </a:r>
            <a:r>
              <a:rPr lang="en-GB" dirty="0"/>
              <a:t> Many merged PRs.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EC26E-289E-9B32-EDF8-40E605E4E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33</a:t>
            </a:fld>
            <a:endParaRPr lang="en-US" b="1" dirty="0"/>
          </a:p>
        </p:txBody>
      </p:sp>
      <p:pic>
        <p:nvPicPr>
          <p:cNvPr id="12" name="Picture 11" descr="opensource #github #coding #achievement #pullshark | Kashish Garg">
            <a:extLst>
              <a:ext uri="{FF2B5EF4-FFF2-40B4-BE49-F238E27FC236}">
                <a16:creationId xmlns:a16="http://schemas.microsoft.com/office/drawing/2014/main" id="{BCA059DA-27BA-25CA-9162-6DF0B113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957" y="950790"/>
            <a:ext cx="375138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22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DD1FD-8E70-F3FC-DC71-DAFB9A85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C256-06FE-8332-7799-D372AB93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71391-C190-995E-BC8B-AEA7C07FD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9670150" cy="57425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2. Galaxy Brain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You provided accepted answers in GitHub Discussions.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Go to a repo with </a:t>
            </a:r>
            <a:r>
              <a:rPr lang="en-GB" b="1" dirty="0"/>
              <a:t>GitHub Discussions</a:t>
            </a:r>
            <a:r>
              <a:rPr lang="en-GB" dirty="0"/>
              <a:t> enabled.</a:t>
            </a:r>
          </a:p>
          <a:p>
            <a:pPr lvl="1"/>
            <a:r>
              <a:rPr lang="en-GB" dirty="0"/>
              <a:t>Answer questions.</a:t>
            </a:r>
          </a:p>
          <a:p>
            <a:pPr lvl="1"/>
            <a:r>
              <a:rPr lang="en-GB" dirty="0"/>
              <a:t>Your answer must be </a:t>
            </a:r>
            <a:r>
              <a:rPr lang="en-GB" b="1" dirty="0"/>
              <a:t>marked as “Accepted Answer”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Gold version = many accepted answers.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55DAC-3527-05BD-70CE-03E0AD82A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34</a:t>
            </a:fld>
            <a:endParaRPr lang="en-US" b="1" dirty="0"/>
          </a:p>
        </p:txBody>
      </p:sp>
      <p:pic>
        <p:nvPicPr>
          <p:cNvPr id="13" name="Picture 12" descr="How to get GitHub Galaxy brain badge · recodehive · Discussion #46 · GitHub">
            <a:extLst>
              <a:ext uri="{FF2B5EF4-FFF2-40B4-BE49-F238E27FC236}">
                <a16:creationId xmlns:a16="http://schemas.microsoft.com/office/drawing/2014/main" id="{9F2792AD-2FC4-8DCB-A76F-70BED434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738" y="92455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1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7831A-BD0A-AB79-C16B-742DF1317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EDE6-F78D-B209-63EE-ABA11174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4F44A-7017-9883-B4F7-3E4B60FB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9042846" cy="57425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3. YOLO</a:t>
            </a:r>
          </a:p>
          <a:p>
            <a:pPr marL="0" indent="0">
              <a:buNone/>
            </a:pPr>
            <a:r>
              <a:rPr lang="en-GB" dirty="0"/>
              <a:t>You merged a pull request </a:t>
            </a:r>
            <a:r>
              <a:rPr lang="en-GB" b="1" dirty="0"/>
              <a:t>without any code review</a:t>
            </a:r>
            <a:r>
              <a:rPr lang="en-GB" dirty="0"/>
              <a:t>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>
                <a:highlight>
                  <a:srgbClr val="00FFFF"/>
                </a:highlight>
              </a:rPr>
              <a:t>Create a PR on your repo.</a:t>
            </a:r>
          </a:p>
          <a:p>
            <a:pPr lvl="1"/>
            <a:r>
              <a:rPr lang="en-GB" b="1" dirty="0"/>
              <a:t>Prerequisites</a:t>
            </a:r>
          </a:p>
          <a:p>
            <a:pPr lvl="1"/>
            <a:r>
              <a:rPr lang="en-GB" dirty="0"/>
              <a:t>You need at least </a:t>
            </a:r>
            <a:r>
              <a:rPr lang="en-GB" b="1" dirty="0"/>
              <a:t>two branches</a:t>
            </a:r>
            <a:r>
              <a:rPr lang="en-GB" dirty="0"/>
              <a:t> (e.g., main and feature-branch).</a:t>
            </a:r>
          </a:p>
          <a:p>
            <a:pPr lvl="1"/>
            <a:r>
              <a:rPr lang="en-GB" dirty="0"/>
              <a:t>The branch you want to merge </a:t>
            </a:r>
            <a:r>
              <a:rPr lang="en-GB" b="1" dirty="0"/>
              <a:t>must have commits</a:t>
            </a:r>
            <a:r>
              <a:rPr lang="en-GB" dirty="0"/>
              <a:t> that differ from the base branch.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Immediately click </a:t>
            </a:r>
            <a:r>
              <a:rPr lang="en-GB" b="1" dirty="0"/>
              <a:t>Merge Pull Request</a:t>
            </a:r>
            <a:r>
              <a:rPr lang="en-GB" dirty="0"/>
              <a:t> without requesting review.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D3C02-3FF8-E544-5645-6586CFF26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35</a:t>
            </a:fld>
            <a:endParaRPr lang="en-US" b="1" dirty="0"/>
          </a:p>
        </p:txBody>
      </p:sp>
      <p:pic>
        <p:nvPicPr>
          <p:cNvPr id="14" name="Picture 13" descr="YOLO · community · Discussion #18542 · GitHub">
            <a:extLst>
              <a:ext uri="{FF2B5EF4-FFF2-40B4-BE49-F238E27FC236}">
                <a16:creationId xmlns:a16="http://schemas.microsoft.com/office/drawing/2014/main" id="{8D0E90D0-B902-5F23-8637-6FD00FD0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738" y="947254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35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040A-8E09-B0F9-A82E-A459D937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9C8C-43DA-59F9-6E9D-A01FDE1A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983F-D1D2-2EEB-9140-D62127101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9910593" cy="57425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4. Quickdraw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You closed an issue or PR extremely fast.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Create a repository with active issues/PRs.</a:t>
            </a:r>
          </a:p>
          <a:p>
            <a:pPr lvl="1"/>
            <a:r>
              <a:rPr lang="en-GB" dirty="0"/>
              <a:t>Close an issue or PR </a:t>
            </a:r>
            <a:r>
              <a:rPr lang="en-GB" b="1" dirty="0"/>
              <a:t>within 5 minutes</a:t>
            </a:r>
            <a:r>
              <a:rPr lang="en-GB" dirty="0"/>
              <a:t> of it being created.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Very easy to get by creating and closing your own issue immediately.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7CE9B-DA66-86A3-86B6-2D7FBCB6F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36</a:t>
            </a:fld>
            <a:endParaRPr lang="en-US" b="1" dirty="0"/>
          </a:p>
        </p:txBody>
      </p:sp>
      <p:pic>
        <p:nvPicPr>
          <p:cNvPr id="15" name="Picture 14" descr="AmirMustafa (Amir Mustafa) / Achievements · GitHub">
            <a:extLst>
              <a:ext uri="{FF2B5EF4-FFF2-40B4-BE49-F238E27FC236}">
                <a16:creationId xmlns:a16="http://schemas.microsoft.com/office/drawing/2014/main" id="{77627BA0-83BA-0229-737C-D9C0B9635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465" y="937924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90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2E2E0-27BB-6F34-3290-906603A3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075D-4A42-4E8F-4FAB-95574455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3EB9C-D603-0EA1-3FFC-7B52F0A79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9891932" cy="57425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5. Starstruck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GB" dirty="0"/>
              <a:t>Your repository gained many stars.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Create a public repository.</a:t>
            </a:r>
          </a:p>
          <a:p>
            <a:pPr lvl="1"/>
            <a:r>
              <a:rPr lang="en-GB" dirty="0"/>
              <a:t>Share it widely (Reddit, X, GitHub community).</a:t>
            </a:r>
          </a:p>
          <a:p>
            <a:pPr lvl="1"/>
            <a:r>
              <a:rPr lang="en-GB" dirty="0"/>
              <a:t>Earn </a:t>
            </a:r>
            <a:r>
              <a:rPr lang="en-GB" b="1" dirty="0"/>
              <a:t>50+ stars</a:t>
            </a:r>
            <a:r>
              <a:rPr lang="en-GB" dirty="0"/>
              <a:t> for the standard badge.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Gold version requires much higher star count.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4C044-2362-0FFC-B519-E132D89E6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37</a:t>
            </a:fld>
            <a:endParaRPr lang="en-US" b="1" dirty="0"/>
          </a:p>
        </p:txBody>
      </p:sp>
      <p:pic>
        <p:nvPicPr>
          <p:cNvPr id="16" name="Picture 15" descr="GitHub - gomzyakov/github-achievements: 🦄 Complete list of all GitHub  profile Badges and Achievements (20+ languages)">
            <a:extLst>
              <a:ext uri="{FF2B5EF4-FFF2-40B4-BE49-F238E27FC236}">
                <a16:creationId xmlns:a16="http://schemas.microsoft.com/office/drawing/2014/main" id="{3C1B1725-04A0-7718-71EC-5E39CC27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940" y="96012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2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B3E9D-5FE6-55B1-1ED6-14C22276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E77E-667F-50EB-A3D7-43C246DE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D74FA-FF8A-00FD-38DE-DB4F8A345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10125197" cy="57425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6. Pair Extraordinaire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GB" dirty="0"/>
              <a:t>You co-authored commits.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Work with someone on the same commit.</a:t>
            </a:r>
          </a:p>
          <a:p>
            <a:pPr lvl="1"/>
            <a:r>
              <a:rPr lang="en-GB" dirty="0"/>
              <a:t>Add a co-author using this format in the commit message: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FFFF00"/>
                </a:highlight>
              </a:rPr>
              <a:t>Co-authored-by: Name &lt;email@example.com&gt;</a:t>
            </a:r>
          </a:p>
          <a:p>
            <a:pPr lvl="1"/>
            <a:r>
              <a:rPr lang="en-GB" dirty="0"/>
              <a:t>Push the commit.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0F58C-FF9F-5B8E-3DD1-2BC69FB49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38</a:t>
            </a:fld>
            <a:endParaRPr lang="en-US" b="1" dirty="0"/>
          </a:p>
        </p:txBody>
      </p:sp>
      <p:pic>
        <p:nvPicPr>
          <p:cNvPr id="17" name="Picture 16" descr="How do get Pair Extraordinaire badge? · community · Discussion #20701 ·  GitHub">
            <a:extLst>
              <a:ext uri="{FF2B5EF4-FFF2-40B4-BE49-F238E27FC236}">
                <a16:creationId xmlns:a16="http://schemas.microsoft.com/office/drawing/2014/main" id="{2EE1F7B2-0D84-B99F-0D79-AE4B8876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945" y="943214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08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3374-E96C-57B3-86B0-ADA7322A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DDD1-F867-4E73-1B65-4C4EC4B7E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7. Public Sponsor</a:t>
            </a:r>
          </a:p>
          <a:p>
            <a:pPr marL="0" indent="0">
              <a:buNone/>
            </a:pPr>
            <a:r>
              <a:rPr lang="en-GB" dirty="0"/>
              <a:t>You financially support open-source developers.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Go to any developer or project with </a:t>
            </a:r>
            <a:r>
              <a:rPr lang="en-GB" b="1" dirty="0"/>
              <a:t>GitHub Sponsors</a:t>
            </a:r>
            <a:r>
              <a:rPr lang="en-GB" dirty="0"/>
              <a:t> enabled.</a:t>
            </a:r>
          </a:p>
          <a:p>
            <a:pPr lvl="1"/>
            <a:r>
              <a:rPr lang="en-GB" dirty="0"/>
              <a:t>Click </a:t>
            </a:r>
            <a:r>
              <a:rPr lang="en-GB" b="1" dirty="0"/>
              <a:t>Sponsor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Choose a monthly amount ($1 works).</a:t>
            </a:r>
          </a:p>
          <a:p>
            <a:pPr lvl="1"/>
            <a:r>
              <a:rPr lang="en-GB" dirty="0"/>
              <a:t>Badge appears instantly.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8B1D8-8DB9-08F0-4C6F-32803116B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39</a:t>
            </a:fld>
            <a:endParaRPr lang="en-US" b="1" dirty="0"/>
          </a:p>
        </p:txBody>
      </p:sp>
      <p:pic>
        <p:nvPicPr>
          <p:cNvPr id="5" name="Picture 4" descr="Public Sponsor">
            <a:extLst>
              <a:ext uri="{FF2B5EF4-FFF2-40B4-BE49-F238E27FC236}">
                <a16:creationId xmlns:a16="http://schemas.microsoft.com/office/drawing/2014/main" id="{19911496-BD63-6B1E-E732-EE795681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738" y="93093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4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C027-FF3D-5B80-7F47-F94A00BD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Without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D341E-66C1-608D-9A59-C18EFC4AC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 would that work without Git:</a:t>
            </a:r>
            <a:endParaRPr lang="en-US" b="1" dirty="0"/>
          </a:p>
          <a:p>
            <a:pPr lvl="1"/>
            <a:r>
              <a:rPr lang="en-GB" dirty="0"/>
              <a:t>Make copies of all the relevant files to avoid impacting the live version</a:t>
            </a:r>
          </a:p>
          <a:p>
            <a:pPr lvl="1"/>
            <a:r>
              <a:rPr lang="en-GB" dirty="0"/>
              <a:t>Start working with the design and find that code depend on code in other files, that also need to be changed!</a:t>
            </a:r>
          </a:p>
          <a:p>
            <a:pPr lvl="1"/>
            <a:r>
              <a:rPr lang="en-GB" dirty="0"/>
              <a:t>Make copies of the dependant files as well. Making sure that every file dependency references the correct file name</a:t>
            </a:r>
          </a:p>
          <a:p>
            <a:pPr lvl="1"/>
            <a:r>
              <a:rPr lang="en-GB" dirty="0">
                <a:highlight>
                  <a:srgbClr val="C0C0C0"/>
                </a:highlight>
              </a:rPr>
              <a:t>EMERGENCY! There is an unrelated error somewhere else in the project that needs to be fixed ASAP!</a:t>
            </a:r>
          </a:p>
          <a:p>
            <a:pPr lvl="1"/>
            <a:r>
              <a:rPr lang="en-GB" dirty="0"/>
              <a:t>Save all your files, </a:t>
            </a:r>
            <a:r>
              <a:rPr lang="en-GB" dirty="0">
                <a:highlight>
                  <a:srgbClr val="FFFF00"/>
                </a:highlight>
              </a:rPr>
              <a:t>making a note of the names of the copies you were working </a:t>
            </a:r>
            <a:r>
              <a:rPr lang="en-GB" dirty="0"/>
              <a:t>on</a:t>
            </a:r>
          </a:p>
          <a:p>
            <a:pPr lvl="1"/>
            <a:r>
              <a:rPr lang="en-GB" dirty="0"/>
              <a:t>Work on the </a:t>
            </a:r>
            <a:r>
              <a:rPr lang="en-GB" dirty="0">
                <a:highlight>
                  <a:srgbClr val="00FFFF"/>
                </a:highlight>
              </a:rPr>
              <a:t>unrelated error and update the code to fix it</a:t>
            </a:r>
          </a:p>
          <a:p>
            <a:pPr lvl="1"/>
            <a:r>
              <a:rPr lang="en-GB" dirty="0"/>
              <a:t>Go back to the design, and finish the work there</a:t>
            </a:r>
          </a:p>
          <a:p>
            <a:pPr lvl="1"/>
            <a:r>
              <a:rPr lang="en-GB" dirty="0"/>
              <a:t>Copy the code or rename the files, so the updated design is on the live version</a:t>
            </a:r>
          </a:p>
          <a:p>
            <a:pPr lvl="1"/>
            <a:r>
              <a:rPr lang="en-GB" dirty="0"/>
              <a:t>(2 weeks later, you realize that the unrelated error was not fixed in the new design version because you copied the files before the fix)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FA050-9F9F-3BF7-CA3C-5B55AF72D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8568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8938-054A-9DFD-A3CF-6E13307A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8845-6E0B-3E7E-BA5E-A85AF017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CC5BB-0BB3-8E18-EFF6-30475718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8688283" cy="574252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8. Heart On Your Sleeve</a:t>
            </a:r>
          </a:p>
          <a:p>
            <a:pPr marL="0" indent="0">
              <a:buNone/>
            </a:pPr>
            <a:r>
              <a:rPr lang="en-GB" dirty="0"/>
              <a:t>	You reacted with ❤️ emojis a lot on GitHub.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Go to issues, PRs, or comments.</a:t>
            </a:r>
          </a:p>
          <a:p>
            <a:pPr lvl="1"/>
            <a:r>
              <a:rPr lang="en-GB" dirty="0"/>
              <a:t>Add </a:t>
            </a:r>
            <a:r>
              <a:rPr lang="en-GB" b="1" dirty="0"/>
              <a:t>❤️</a:t>
            </a:r>
            <a:r>
              <a:rPr lang="en-GB" dirty="0"/>
              <a:t> reactions.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Do this many times across multiple repositories.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EBF9E-07C8-9869-F243-A50DF7392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40</a:t>
            </a:fld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B70E1-5540-7495-A580-46ED3CCE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57" y="96012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19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0C48A-23FD-5C55-E0F7-C4F4344A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9F28-AE9F-71CA-7F81-D6927953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9F124-D46F-863E-4861-BE4C0941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9. Open Sorcerer</a:t>
            </a:r>
          </a:p>
          <a:p>
            <a:pPr marL="0" indent="0">
              <a:buNone/>
            </a:pPr>
            <a:r>
              <a:rPr lang="en-GB" dirty="0"/>
              <a:t>You maintain a very popular open-source project.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Create a public repo.</a:t>
            </a:r>
          </a:p>
          <a:p>
            <a:pPr lvl="1"/>
            <a:r>
              <a:rPr lang="en-GB" dirty="0"/>
              <a:t>Gain </a:t>
            </a:r>
            <a:r>
              <a:rPr lang="en-GB" b="1" dirty="0"/>
              <a:t>significant popularity</a:t>
            </a:r>
            <a:r>
              <a:rPr lang="en-GB" dirty="0"/>
              <a:t> (stars, community activity).</a:t>
            </a:r>
          </a:p>
          <a:p>
            <a:pPr lvl="1"/>
            <a:r>
              <a:rPr lang="en-GB" dirty="0"/>
              <a:t>GitHub awards the badge automatically.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Hardest badge to earn naturally.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9DEC5-24CC-7FD7-0A74-B4A9E4EEB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41</a:t>
            </a:fld>
            <a:endParaRPr lang="en-US" b="1" dirty="0"/>
          </a:p>
        </p:txBody>
      </p:sp>
      <p:pic>
        <p:nvPicPr>
          <p:cNvPr id="5" name="Picture 4" descr="Open Sourcerer">
            <a:extLst>
              <a:ext uri="{FF2B5EF4-FFF2-40B4-BE49-F238E27FC236}">
                <a16:creationId xmlns:a16="http://schemas.microsoft.com/office/drawing/2014/main" id="{BFE58C6C-3CE9-5C10-FEB3-F083837F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972" y="95254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68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51191-4B00-FD33-FEE6-FD4B08315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6365-C59C-56D0-84D9-7E0A2B0A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3B5C-671A-588E-7EB3-910DDE82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10. Mad Scientist</a:t>
            </a:r>
          </a:p>
          <a:p>
            <a:pPr marL="0" indent="0">
              <a:buNone/>
            </a:pPr>
            <a:r>
              <a:rPr lang="en-GB" dirty="0"/>
              <a:t>You experiment with many GitHub Actions workflows.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Add GitHub Actions workflows to multiple repositories.</a:t>
            </a:r>
          </a:p>
          <a:p>
            <a:pPr lvl="1"/>
            <a:r>
              <a:rPr lang="en-GB" dirty="0"/>
              <a:t>Run workflow jobs many times.</a:t>
            </a:r>
          </a:p>
          <a:p>
            <a:pPr lvl="1"/>
            <a:r>
              <a:rPr lang="en-GB" dirty="0"/>
              <a:t>Create or edit action files regularly.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69C10-437C-4B13-819C-3B53A661B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3118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7746-5F6B-42DB-24AD-9EE452D0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44979-5F0E-B422-CE18-2703A68C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11. Hyperpolyglot</a:t>
            </a:r>
          </a:p>
          <a:p>
            <a:pPr marL="0" indent="0">
              <a:buNone/>
            </a:pPr>
            <a:r>
              <a:rPr lang="en-US" dirty="0"/>
              <a:t>You use many programming languages across repositories.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How to Get It</a:t>
            </a:r>
          </a:p>
          <a:p>
            <a:pPr lvl="1"/>
            <a:r>
              <a:rPr lang="en-US" dirty="0"/>
              <a:t>Create repos in different languages (Python, JS, Java, Go, etc.).</a:t>
            </a:r>
          </a:p>
          <a:p>
            <a:pPr lvl="1"/>
            <a:r>
              <a:rPr lang="en-US" dirty="0"/>
              <a:t>Push code in </a:t>
            </a:r>
            <a:r>
              <a:rPr lang="en-US" b="1" dirty="0"/>
              <a:t>multiple languages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GitHub counts languages automatically.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690D7-6642-0B16-9710-EF84C42A3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6915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B58F4-7109-3CD8-F0AE-B19DCF6F6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A0C6-4C45-FAB0-A831-53A1FE65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CB24C-B9B5-DA41-4A4A-CF6A6E386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12. Pull Blaster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dirty="0"/>
              <a:t>You created many PRs in a short time.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Make multiple small pull requests quickly.</a:t>
            </a:r>
          </a:p>
          <a:p>
            <a:pPr lvl="1"/>
            <a:r>
              <a:rPr lang="en-GB" dirty="0"/>
              <a:t>They do </a:t>
            </a:r>
            <a:r>
              <a:rPr lang="en-GB" b="1" dirty="0"/>
              <a:t>not</a:t>
            </a:r>
            <a:r>
              <a:rPr lang="en-GB" dirty="0"/>
              <a:t> all need to be merged.</a:t>
            </a:r>
          </a:p>
          <a:p>
            <a:pPr lvl="1"/>
            <a:r>
              <a:rPr lang="en-GB" dirty="0"/>
              <a:t>GitHub detects unusually high PR activity.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BEF-6FD4-9E80-FB70-51DA8D298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3443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DB5F-52CA-9822-F9BC-E3BA113D5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3C9-828F-9259-7EA2-E75D6C33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EFFF0-A9C2-E780-95AC-BA957083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13. Release Radar</a:t>
            </a:r>
          </a:p>
          <a:p>
            <a:pPr marL="0" indent="0">
              <a:buNone/>
            </a:pPr>
            <a:r>
              <a:rPr lang="en-GB" dirty="0"/>
              <a:t>You created GitHub releases.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How to Get It</a:t>
            </a:r>
          </a:p>
          <a:p>
            <a:pPr lvl="1"/>
            <a:r>
              <a:rPr lang="en-GB" dirty="0"/>
              <a:t>Go to a repository.</a:t>
            </a:r>
          </a:p>
          <a:p>
            <a:pPr lvl="1"/>
            <a:r>
              <a:rPr lang="en-GB" dirty="0"/>
              <a:t>Open the </a:t>
            </a:r>
            <a:r>
              <a:rPr lang="en-GB" b="1" dirty="0"/>
              <a:t>Releases</a:t>
            </a:r>
            <a:r>
              <a:rPr lang="en-GB" dirty="0"/>
              <a:t> section.</a:t>
            </a:r>
          </a:p>
          <a:p>
            <a:pPr lvl="1"/>
            <a:r>
              <a:rPr lang="en-GB" dirty="0"/>
              <a:t>Create a new release with a tag.</a:t>
            </a:r>
          </a:p>
          <a:p>
            <a:pPr lvl="1"/>
            <a:r>
              <a:rPr lang="en-GB" dirty="0"/>
              <a:t>Publish it.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020A6-8F08-B6D4-F70D-A293DA382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7140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515F-3DCD-D9A1-BCA2-C200FECD1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GitHub Organizations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A528D-EFB0-76BA-DAC8-0F5CE1371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61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E430-1A67-9704-D000-425E5289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GitHub Organizations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B7E16-8CB2-DD39-12C4-20F7C56B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GitHub Organization</a:t>
            </a:r>
            <a:r>
              <a:rPr lang="en-GB" dirty="0"/>
              <a:t> is a shared workspace for teams, companies, or open-source groups where multiple people collaborate on repositories.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Think of it as: </a:t>
            </a:r>
            <a:r>
              <a:rPr lang="en-GB" b="1" dirty="0"/>
              <a:t>A team account with controlled access and shared ownership.</a:t>
            </a: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Why Organizations are useful?</a:t>
            </a:r>
          </a:p>
          <a:p>
            <a:pPr lvl="1"/>
            <a:r>
              <a:rPr lang="en-GB" dirty="0"/>
              <a:t>Manage permissions for members</a:t>
            </a:r>
          </a:p>
          <a:p>
            <a:pPr lvl="1"/>
            <a:r>
              <a:rPr lang="en-GB" dirty="0"/>
              <a:t>Create team structures (</a:t>
            </a:r>
            <a:r>
              <a:rPr lang="en-GB" dirty="0" err="1"/>
              <a:t>devops</a:t>
            </a:r>
            <a:r>
              <a:rPr lang="en-GB" dirty="0"/>
              <a:t>, backend, contributors)</a:t>
            </a:r>
          </a:p>
          <a:p>
            <a:pPr lvl="1"/>
            <a:r>
              <a:rPr lang="en-GB" dirty="0"/>
              <a:t>Group repositories under one identity</a:t>
            </a:r>
          </a:p>
          <a:p>
            <a:pPr lvl="1"/>
            <a:r>
              <a:rPr lang="en-GB" dirty="0"/>
              <a:t>Use organization-wide settings, rules, and GitHub Actions</a:t>
            </a:r>
          </a:p>
          <a:p>
            <a:pPr lvl="1"/>
            <a:r>
              <a:rPr lang="en-GB" dirty="0"/>
              <a:t>Professional collaboration (companies, startups, open-source teams)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A1EEA-2564-46C2-576C-0C3F931A1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9679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867F-1AED-2507-2C86-A8AEBD1A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Organizations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4D90-15E0-7CA3-9801-269D74C8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Example of famous GitHub Organizations:</a:t>
            </a:r>
          </a:p>
          <a:p>
            <a:pPr lvl="1"/>
            <a:r>
              <a:rPr lang="en-GB" dirty="0"/>
              <a:t>Microsoft</a:t>
            </a:r>
          </a:p>
          <a:p>
            <a:pPr lvl="1"/>
            <a:r>
              <a:rPr lang="en-GB" dirty="0"/>
              <a:t>Google</a:t>
            </a:r>
          </a:p>
          <a:p>
            <a:pPr lvl="1"/>
            <a:r>
              <a:rPr lang="en-GB" dirty="0"/>
              <a:t>Facebook</a:t>
            </a:r>
          </a:p>
          <a:p>
            <a:pPr lvl="1"/>
            <a:r>
              <a:rPr lang="en-GB" dirty="0"/>
              <a:t>Netflix</a:t>
            </a:r>
          </a:p>
          <a:p>
            <a:pPr lvl="1"/>
            <a:r>
              <a:rPr lang="en-GB" dirty="0"/>
              <a:t>Kubernetes</a:t>
            </a:r>
          </a:p>
          <a:p>
            <a:pPr lvl="1"/>
            <a:r>
              <a:rPr lang="en-GB" dirty="0"/>
              <a:t>OpenAI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F0C0C-82BE-A7D0-E4B4-765C008D4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8665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80E0-7463-15E7-3374-8A1185F6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Create a GitHub Organization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2CFBF-32D8-0CF8-5F4A-8386B8D2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Go to: </a:t>
            </a:r>
            <a:r>
              <a:rPr lang="en-GB" b="1" dirty="0"/>
              <a:t>github.com/organizations/new</a:t>
            </a:r>
            <a:endParaRPr lang="en-GB" dirty="0"/>
          </a:p>
          <a:p>
            <a:r>
              <a:rPr lang="en-GB" dirty="0"/>
              <a:t>Choose:</a:t>
            </a:r>
          </a:p>
          <a:p>
            <a:pPr lvl="1"/>
            <a:r>
              <a:rPr lang="en-GB" dirty="0"/>
              <a:t>Free plan or Team plan</a:t>
            </a:r>
          </a:p>
          <a:p>
            <a:r>
              <a:rPr lang="en-GB" dirty="0"/>
              <a:t>Enter:</a:t>
            </a:r>
          </a:p>
          <a:p>
            <a:pPr lvl="1"/>
            <a:r>
              <a:rPr lang="en-GB" dirty="0"/>
              <a:t>Organization name</a:t>
            </a:r>
          </a:p>
          <a:p>
            <a:pPr lvl="1"/>
            <a:r>
              <a:rPr lang="en-GB" dirty="0"/>
              <a:t>Billing email</a:t>
            </a:r>
          </a:p>
          <a:p>
            <a:r>
              <a:rPr lang="en-GB" dirty="0"/>
              <a:t>Add members</a:t>
            </a:r>
          </a:p>
          <a:p>
            <a:r>
              <a:rPr lang="en-GB" dirty="0"/>
              <a:t>Create repositories under the organization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32F29-AB93-D1A6-36FE-F73CF9E7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73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BB632-E08E-12B5-E0AB-0BD86B7C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DFC7-AE3D-0417-8045-63EA1A58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EB80-EAB5-1F33-A5BD-975A6173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 would that work with Git:</a:t>
            </a:r>
            <a:endParaRPr lang="en-US" b="1" dirty="0"/>
          </a:p>
          <a:p>
            <a:pPr lvl="1"/>
            <a:r>
              <a:rPr lang="en-GB" dirty="0"/>
              <a:t>With a new branch called </a:t>
            </a:r>
            <a:r>
              <a:rPr lang="en-GB" dirty="0">
                <a:highlight>
                  <a:srgbClr val="00FFFF"/>
                </a:highlight>
              </a:rPr>
              <a:t>new-design</a:t>
            </a:r>
            <a:r>
              <a:rPr lang="en-GB" dirty="0"/>
              <a:t>, edit the code directly without impacting the main branch</a:t>
            </a:r>
          </a:p>
          <a:p>
            <a:pPr lvl="1"/>
            <a:r>
              <a:rPr lang="en-GB" dirty="0">
                <a:highlight>
                  <a:srgbClr val="C0C0C0"/>
                </a:highlight>
              </a:rPr>
              <a:t>EMERGENCY! There is an unrelated error somewhere else in the project that needs to be fixed ASAP!</a:t>
            </a:r>
          </a:p>
          <a:p>
            <a:pPr lvl="1"/>
            <a:r>
              <a:rPr lang="en-GB" dirty="0"/>
              <a:t>Create a new branch from the main project called </a:t>
            </a:r>
            <a:r>
              <a:rPr lang="en-GB" dirty="0">
                <a:highlight>
                  <a:srgbClr val="FFFF00"/>
                </a:highlight>
              </a:rPr>
              <a:t>small-error-fix</a:t>
            </a:r>
          </a:p>
          <a:p>
            <a:pPr lvl="1"/>
            <a:r>
              <a:rPr lang="en-GB" dirty="0"/>
              <a:t>Fix the unrelated error and </a:t>
            </a:r>
            <a:r>
              <a:rPr lang="en-GB" b="1" dirty="0"/>
              <a:t>merge</a:t>
            </a:r>
            <a:r>
              <a:rPr lang="en-GB" dirty="0"/>
              <a:t> the small-error-fix branch with the main branch</a:t>
            </a:r>
          </a:p>
          <a:p>
            <a:pPr lvl="1"/>
            <a:r>
              <a:rPr lang="en-GB" dirty="0"/>
              <a:t>You go back to the </a:t>
            </a:r>
            <a:r>
              <a:rPr lang="en-GB" dirty="0">
                <a:highlight>
                  <a:srgbClr val="00FFFF"/>
                </a:highlight>
              </a:rPr>
              <a:t>new-design branch</a:t>
            </a:r>
            <a:r>
              <a:rPr lang="en-GB" dirty="0"/>
              <a:t>, and finish the work there</a:t>
            </a:r>
          </a:p>
          <a:p>
            <a:pPr lvl="1"/>
            <a:r>
              <a:rPr lang="en-GB" dirty="0"/>
              <a:t>Merge the new-design branch with main (getting alerted to the small error fix that you were missing)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55E23-D0FA-D536-4A4A-AB312C37F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4801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BE2E6-8787-3D1D-1192-47216B601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8" descr="Funny Gifs : rest Gif - VSGIF.com">
            <a:extLst>
              <a:ext uri="{FF2B5EF4-FFF2-40B4-BE49-F238E27FC236}">
                <a16:creationId xmlns:a16="http://schemas.microsoft.com/office/drawing/2014/main" id="{333B7F7B-89E6-D572-5979-F7C4202F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81" y="766414"/>
            <a:ext cx="10549803" cy="571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6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C7D4-601F-0942-EAE7-2EECFC76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</a:t>
            </a:r>
            <a:r>
              <a:rPr lang="en-GB" dirty="0"/>
              <a:t>Branches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47B0-AF85-6286-7BEA-E80CA41F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Branches allow you to work on different parts of a project without impacting the main branch.</a:t>
            </a:r>
          </a:p>
          <a:p>
            <a:r>
              <a:rPr lang="en-GB" dirty="0"/>
              <a:t>When the work is complete, a branch can be merged with the main project.</a:t>
            </a:r>
          </a:p>
          <a:p>
            <a:r>
              <a:rPr lang="en-GB" dirty="0"/>
              <a:t>You can even switch between branches and work on different Projects/Features without them interfering with each other.</a:t>
            </a:r>
          </a:p>
          <a:p>
            <a:r>
              <a:rPr lang="en-GB" dirty="0"/>
              <a:t>Branching in Git is very lightweight and fast!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9FD24-052C-D7EF-AEE8-49A8B6190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107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3A95-9FF6-280A-DC5B-A8F19D16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24D2-74E8-C126-2CD0-AB09CCDB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D7EBE-4692-22A2-6653-44A4CE1D7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</a:t>
            </a:fld>
            <a:endParaRPr lang="en-US" b="1" dirty="0"/>
          </a:p>
        </p:txBody>
      </p:sp>
      <p:pic>
        <p:nvPicPr>
          <p:cNvPr id="5" name="Picture 4" descr="How to Use Git Branches &amp; Buddy to Organize Project Code — SitePoint">
            <a:extLst>
              <a:ext uri="{FF2B5EF4-FFF2-40B4-BE49-F238E27FC236}">
                <a16:creationId xmlns:a16="http://schemas.microsoft.com/office/drawing/2014/main" id="{11185F1E-E0A4-CAA3-02E1-A39295D5D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930889"/>
            <a:ext cx="11616469" cy="580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984E-828E-523A-E098-1AAAFD4E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New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1CB74-7B99-7C1D-5CE3-333602BA6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Let’s say you want to add a new feature. You can create a new branch for it.</a:t>
            </a:r>
          </a:p>
          <a:p>
            <a:r>
              <a:rPr lang="en-GB" dirty="0"/>
              <a:t>Let add some new features to our index.html page.</a:t>
            </a:r>
          </a:p>
          <a:p>
            <a:r>
              <a:rPr lang="en-GB" dirty="0"/>
              <a:t>We are working in our local repository, and we do not want to disturb or possibly wreck the main project.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So, we create a new branch:</a:t>
            </a:r>
          </a:p>
          <a:p>
            <a:pPr marL="0" indent="0">
              <a:buNone/>
            </a:pPr>
            <a:r>
              <a:rPr lang="en-GB" b="1" dirty="0"/>
              <a:t>Example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ighlight>
                  <a:srgbClr val="FFFF00"/>
                </a:highlight>
              </a:rPr>
              <a:t>git branch hello-world-images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just created a new branch called “hello-world-images”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17FBE-A656-2D25-ACD5-349B7AEE1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711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6CBFE-F246-599A-B0DC-6C892649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Listing All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B9EB-6DD4-9251-519C-057D1584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Let's confirm that we have created a new branch.</a:t>
            </a:r>
          </a:p>
          <a:p>
            <a:r>
              <a:rPr lang="en-GB" dirty="0"/>
              <a:t>To see all branches in your repository, use:</a:t>
            </a:r>
          </a:p>
          <a:p>
            <a:pPr marL="0" indent="0">
              <a:buNone/>
            </a:pPr>
            <a:r>
              <a:rPr lang="en-GB" dirty="0"/>
              <a:t>Example</a:t>
            </a:r>
          </a:p>
          <a:p>
            <a:pPr marL="914400" lvl="2" indent="0">
              <a:buNone/>
            </a:pPr>
            <a:r>
              <a:rPr lang="en-GB" sz="2800" b="1" dirty="0">
                <a:highlight>
                  <a:srgbClr val="FFFF00"/>
                </a:highlight>
              </a:rPr>
              <a:t>git branch</a:t>
            </a:r>
          </a:p>
          <a:p>
            <a:pPr marL="914400" lvl="2" indent="0">
              <a:buNone/>
            </a:pPr>
            <a:r>
              <a:rPr lang="en-GB" sz="2800" b="1" dirty="0">
                <a:highlight>
                  <a:srgbClr val="00FFFF"/>
                </a:highlight>
              </a:rPr>
              <a:t>    hello-world-images</a:t>
            </a:r>
          </a:p>
          <a:p>
            <a:pPr marL="914400" lvl="2" indent="0">
              <a:buNone/>
            </a:pPr>
            <a:r>
              <a:rPr lang="en-GB" sz="2800" b="1" dirty="0">
                <a:highlight>
                  <a:srgbClr val="00FFFF"/>
                </a:highlight>
              </a:rPr>
              <a:t> * master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We can see the new branch with the name “hello-world-images”, but the</a:t>
            </a:r>
            <a:r>
              <a:rPr lang="en-GB" dirty="0">
                <a:highlight>
                  <a:srgbClr val="00FFFF"/>
                </a:highlight>
              </a:rPr>
              <a:t> * </a:t>
            </a:r>
            <a:r>
              <a:rPr lang="en-GB" dirty="0"/>
              <a:t>beside master specifies that we are currently on that branch.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8A05E-208E-5753-C830-1490C7766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5938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ITEC Color Templete">
      <a:dk1>
        <a:srgbClr val="0F1A1D"/>
      </a:dk1>
      <a:lt1>
        <a:srgbClr val="D6E5EA"/>
      </a:lt1>
      <a:dk2>
        <a:srgbClr val="0F1A1D"/>
      </a:dk2>
      <a:lt2>
        <a:srgbClr val="DBE9F7"/>
      </a:lt2>
      <a:accent1>
        <a:srgbClr val="081726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2642</Words>
  <Application>Microsoft Office PowerPoint</Application>
  <PresentationFormat>Widescreen</PresentationFormat>
  <Paragraphs>438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Aptos</vt:lpstr>
      <vt:lpstr>Arial</vt:lpstr>
      <vt:lpstr>Times New Roman</vt:lpstr>
      <vt:lpstr>Office Theme</vt:lpstr>
      <vt:lpstr>GitHub</vt:lpstr>
      <vt:lpstr>Content</vt:lpstr>
      <vt:lpstr>What is a Git Branch?</vt:lpstr>
      <vt:lpstr>Example Without Git</vt:lpstr>
      <vt:lpstr>Example With Git</vt:lpstr>
      <vt:lpstr>Importance of Branches</vt:lpstr>
      <vt:lpstr>Example With Git</vt:lpstr>
      <vt:lpstr>Creating a New Branch</vt:lpstr>
      <vt:lpstr>Listing All Branches</vt:lpstr>
      <vt:lpstr>Switching Between Branches</vt:lpstr>
      <vt:lpstr>Deleting a Branch</vt:lpstr>
      <vt:lpstr>Example With Git</vt:lpstr>
      <vt:lpstr>GitHub Branch</vt:lpstr>
      <vt:lpstr>GitHub Branch</vt:lpstr>
      <vt:lpstr>GitHub Branch</vt:lpstr>
      <vt:lpstr>Git GitHub Branch</vt:lpstr>
      <vt:lpstr>Git GitHub Branch</vt:lpstr>
      <vt:lpstr>Git Branch Merge</vt:lpstr>
      <vt:lpstr>Git Branch Merge</vt:lpstr>
      <vt:lpstr>Merging Branches (git merge)</vt:lpstr>
      <vt:lpstr>Merging Branches (git merge)</vt:lpstr>
      <vt:lpstr>Merging Branches (git merge)</vt:lpstr>
      <vt:lpstr>GitHub Fork</vt:lpstr>
      <vt:lpstr>GitHub Fork</vt:lpstr>
      <vt:lpstr>GitHub Fork</vt:lpstr>
      <vt:lpstr>Why We Need Forking in GitHub</vt:lpstr>
      <vt:lpstr>How Forking Works</vt:lpstr>
      <vt:lpstr>How to Create a Pull Request (PR)</vt:lpstr>
      <vt:lpstr>GitHub Fork</vt:lpstr>
      <vt:lpstr>GitHub  Trophies &amp; Badges</vt:lpstr>
      <vt:lpstr>GitHub Trophies (Community Feature)</vt:lpstr>
      <vt:lpstr>GitHub Badges</vt:lpstr>
      <vt:lpstr>GitHub Badges</vt:lpstr>
      <vt:lpstr>GitHub Badges</vt:lpstr>
      <vt:lpstr>GitHub Badges</vt:lpstr>
      <vt:lpstr>GitHub Badges</vt:lpstr>
      <vt:lpstr>GitHub Badges</vt:lpstr>
      <vt:lpstr>GitHub Badges</vt:lpstr>
      <vt:lpstr>GitHub Badges</vt:lpstr>
      <vt:lpstr>GitHub Badges</vt:lpstr>
      <vt:lpstr>GitHub Badges</vt:lpstr>
      <vt:lpstr>GitHub Badges</vt:lpstr>
      <vt:lpstr>GitHub Badges</vt:lpstr>
      <vt:lpstr>GitHub Badges</vt:lpstr>
      <vt:lpstr>GitHub Badges</vt:lpstr>
      <vt:lpstr>GitHub Organizations</vt:lpstr>
      <vt:lpstr>GitHub Organizations</vt:lpstr>
      <vt:lpstr>GitHub Organizations</vt:lpstr>
      <vt:lpstr>How to Create a GitHub Organization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BS105 - Applied Physics</dc:title>
  <dc:creator>Mubashir Iqbal</dc:creator>
  <cp:lastModifiedBy>Mubashir Iqbal</cp:lastModifiedBy>
  <cp:revision>855</cp:revision>
  <dcterms:created xsi:type="dcterms:W3CDTF">2025-02-22T18:08:14Z</dcterms:created>
  <dcterms:modified xsi:type="dcterms:W3CDTF">2025-12-08T07:21:36Z</dcterms:modified>
</cp:coreProperties>
</file>